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351" r:id="rId2"/>
    <p:sldId id="363" r:id="rId3"/>
    <p:sldId id="353" r:id="rId4"/>
    <p:sldId id="352" r:id="rId5"/>
    <p:sldId id="364" r:id="rId6"/>
    <p:sldId id="316" r:id="rId7"/>
    <p:sldId id="330" r:id="rId8"/>
    <p:sldId id="343" r:id="rId9"/>
    <p:sldId id="344" r:id="rId10"/>
    <p:sldId id="388" r:id="rId11"/>
    <p:sldId id="340" r:id="rId12"/>
    <p:sldId id="360" r:id="rId13"/>
    <p:sldId id="354" r:id="rId14"/>
    <p:sldId id="355" r:id="rId15"/>
    <p:sldId id="362"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nikowsky" initials="LNB" lastIdx="4" clrIdx="0">
    <p:extLst>
      <p:ext uri="{19B8F6BF-5375-455C-9EA6-DF929625EA0E}">
        <p15:presenceInfo xmlns:p15="http://schemas.microsoft.com/office/powerpoint/2012/main" userId="Laura Bonikowsky" providerId="None"/>
      </p:ext>
    </p:extLst>
  </p:cmAuthor>
  <p:cmAuthor id="2" name="Lindsay Elgersma" initials="LE" lastIdx="4" clrIdx="1">
    <p:extLst>
      <p:ext uri="{19B8F6BF-5375-455C-9EA6-DF929625EA0E}">
        <p15:presenceInfo xmlns:p15="http://schemas.microsoft.com/office/powerpoint/2012/main" userId="S::lindsay@elgersmaconsultingcom.onmicrosoft.com::edbf2e0c-64c3-45a2-89a1-0f3e576082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98998A"/>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97" autoAdjust="0"/>
    <p:restoredTop sz="77397" autoAdjust="0"/>
  </p:normalViewPr>
  <p:slideViewPr>
    <p:cSldViewPr snapToGrid="0">
      <p:cViewPr varScale="1">
        <p:scale>
          <a:sx n="97" d="100"/>
          <a:sy n="97" d="100"/>
        </p:scale>
        <p:origin x="1192" y="18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Koopstra" userId="a37db97f-7c29-425f-ae8b-a9ede515881a" providerId="ADAL" clId="{459446ED-A409-9042-A665-2120A82607B9}"/>
    <pc:docChg chg="undo custSel modSld">
      <pc:chgData name="Nicole Koopstra" userId="a37db97f-7c29-425f-ae8b-a9ede515881a" providerId="ADAL" clId="{459446ED-A409-9042-A665-2120A82607B9}" dt="2024-10-03T18:26:49.381" v="14" actId="1076"/>
      <pc:docMkLst>
        <pc:docMk/>
      </pc:docMkLst>
      <pc:sldChg chg="modSp mod">
        <pc:chgData name="Nicole Koopstra" userId="a37db97f-7c29-425f-ae8b-a9ede515881a" providerId="ADAL" clId="{459446ED-A409-9042-A665-2120A82607B9}" dt="2024-10-03T18:26:14.839" v="5" actId="27636"/>
        <pc:sldMkLst>
          <pc:docMk/>
          <pc:sldMk cId="2156424902" sldId="353"/>
        </pc:sldMkLst>
        <pc:spChg chg="mod">
          <ac:chgData name="Nicole Koopstra" userId="a37db97f-7c29-425f-ae8b-a9ede515881a" providerId="ADAL" clId="{459446ED-A409-9042-A665-2120A82607B9}" dt="2024-10-03T18:26:14.839" v="5" actId="27636"/>
          <ac:spMkLst>
            <pc:docMk/>
            <pc:sldMk cId="2156424902" sldId="353"/>
            <ac:spMk id="3" creationId="{56B0F822-BDF1-49A4-9AB8-F82594FFB5D0}"/>
          </ac:spMkLst>
        </pc:spChg>
      </pc:sldChg>
      <pc:sldChg chg="modSp mod">
        <pc:chgData name="Nicole Koopstra" userId="a37db97f-7c29-425f-ae8b-a9ede515881a" providerId="ADAL" clId="{459446ED-A409-9042-A665-2120A82607B9}" dt="2024-10-03T18:26:49.381" v="14" actId="1076"/>
        <pc:sldMkLst>
          <pc:docMk/>
          <pc:sldMk cId="930241757" sldId="354"/>
        </pc:sldMkLst>
        <pc:spChg chg="mod">
          <ac:chgData name="Nicole Koopstra" userId="a37db97f-7c29-425f-ae8b-a9ede515881a" providerId="ADAL" clId="{459446ED-A409-9042-A665-2120A82607B9}" dt="2024-10-03T18:26:46.805" v="13" actId="20577"/>
          <ac:spMkLst>
            <pc:docMk/>
            <pc:sldMk cId="930241757" sldId="354"/>
            <ac:spMk id="3" creationId="{7C52DC10-D4C6-477A-AC69-E6E13EC91CA1}"/>
          </ac:spMkLst>
        </pc:spChg>
        <pc:picChg chg="mod">
          <ac:chgData name="Nicole Koopstra" userId="a37db97f-7c29-425f-ae8b-a9ede515881a" providerId="ADAL" clId="{459446ED-A409-9042-A665-2120A82607B9}" dt="2024-10-03T18:26:49.381" v="14" actId="1076"/>
          <ac:picMkLst>
            <pc:docMk/>
            <pc:sldMk cId="930241757" sldId="354"/>
            <ac:picMk id="8" creationId="{B69319C0-F371-9AFA-0C87-314E04658B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150.statcan.gc.ca/n1/pub/96-325-x/2021001/article/00006-eng.ht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cp.edu.gov.on.ca/en/"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dirty="0"/>
          </a:p>
        </p:txBody>
      </p:sp>
    </p:spTree>
    <p:extLst>
      <p:ext uri="{BB962C8B-B14F-4D97-AF65-F5344CB8AC3E}">
        <p14:creationId xmlns:p14="http://schemas.microsoft.com/office/powerpoint/2010/main" val="3724736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more than 48,000 farms in Ontario (2021 Census). They are located in the most fertile areas of the province.</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u="sng" dirty="0">
                <a:solidFill>
                  <a:srgbClr val="0563C1"/>
                </a:solidFill>
                <a:effectLst/>
                <a:latin typeface="Century Gothic" panose="020B0502020202020204" pitchFamily="34" charset="0"/>
                <a:ea typeface="Calibri" panose="020F0502020204030204" pitchFamily="34" charset="0"/>
                <a:cs typeface="Times New Roman" panose="02020603050405020304" pitchFamily="18" charset="0"/>
                <a:hlinkClick r:id="rId3"/>
              </a:rPr>
              <a:t>https://www150.statcan.gc.ca/n1/pub/96-325-x/2021001/article/00006-eng.htm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  </a:t>
            </a:r>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a:p>
        </p:txBody>
      </p:sp>
    </p:spTree>
    <p:extLst>
      <p:ext uri="{BB962C8B-B14F-4D97-AF65-F5344CB8AC3E}">
        <p14:creationId xmlns:p14="http://schemas.microsoft.com/office/powerpoint/2010/main" val="1936618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Farm to Fork: </a:t>
            </a:r>
            <a:r>
              <a:rPr lang="en-US" b="0" dirty="0"/>
              <a:t>The Story of Your food</a:t>
            </a:r>
          </a:p>
          <a:p>
            <a:endParaRPr lang="en-US" b="0" dirty="0"/>
          </a:p>
          <a:p>
            <a:r>
              <a:rPr lang="en-US" b="0" dirty="0"/>
              <a:t>This activity is an opportunity for students to apply their transferable skills as they use their imaginations and what they’ve learned about agriculture.  It could be presented through the worksheet or students </a:t>
            </a:r>
            <a:r>
              <a:rPr lang="en-US" b="0"/>
              <a:t>could create a video.</a:t>
            </a:r>
            <a:endParaRPr lang="en-US" b="0" dirty="0"/>
          </a:p>
          <a:p>
            <a:endParaRPr lang="en-US" b="0" dirty="0"/>
          </a:p>
          <a:p>
            <a:r>
              <a:rPr lang="en-US" b="0" dirty="0"/>
              <a:t>If time and schedule permit, you may wish to have your students present their stories to the class or post them around the classroom for others to enjoy.</a:t>
            </a:r>
          </a:p>
          <a:p>
            <a:endParaRPr lang="en-US" b="1" dirty="0"/>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a:p>
        </p:txBody>
      </p:sp>
    </p:spTree>
    <p:extLst>
      <p:ext uri="{BB962C8B-B14F-4D97-AF65-F5344CB8AC3E}">
        <p14:creationId xmlns:p14="http://schemas.microsoft.com/office/powerpoint/2010/main" val="1078030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495"/>
            <a:r>
              <a:rPr lang="en-CA" sz="1800" b="1" dirty="0">
                <a:effectLst/>
                <a:latin typeface="Calibri" panose="020F0502020204030204" pitchFamily="34" charset="0"/>
                <a:ea typeface="Times New Roman" panose="02020603050405020304" pitchFamily="18" charset="0"/>
                <a:cs typeface="Calibri" panose="020F0502020204030204" pitchFamily="34" charset="0"/>
              </a:rPr>
              <a:t>Science &amp; Technology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3495"/>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A STEM Skills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A1.5</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Communicate their findings, using science and technology vocabulary and formats that are appropriate for specific audiences and purposes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Language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A Literacy Connections and Applications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A1.1</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Identify how transferable skills can be used to support communication.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A1.2</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Demonstrate an understanding of how transferable skills help them to express their voice and be engaged in their learning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Language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B Foundations of Language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B2.4</a:t>
            </a:r>
            <a:r>
              <a:rPr lang="en-CA" sz="1800" dirty="0">
                <a:effectLst/>
                <a:latin typeface="Calibri" panose="020F0502020204030204" pitchFamily="34" charset="0"/>
                <a:ea typeface="Times New Roman" panose="02020603050405020304" pitchFamily="18" charset="0"/>
                <a:cs typeface="Calibri" panose="020F0502020204030204" pitchFamily="34" charset="0"/>
              </a:rPr>
              <a:t> Demonstrate an understanding of a variety of words, acquire and use explicitly taught vocabulary in various contexts, including other subject areas, and use </a:t>
            </a:r>
            <a:r>
              <a:rPr lang="en-CA" sz="1800" u="none" strike="noStrike" dirty="0">
                <a:effectLst/>
                <a:latin typeface="Calibri" panose="020F0502020204030204" pitchFamily="34" charset="0"/>
                <a:ea typeface="Times New Roman" panose="02020603050405020304" pitchFamily="18" charset="0"/>
                <a:cs typeface="Calibri" panose="020F0502020204030204" pitchFamily="34" charset="0"/>
                <a:hlinkClick r:id="rId3"/>
              </a:rPr>
              <a:t>morphological knowledge</a:t>
            </a:r>
            <a:r>
              <a:rPr lang="en-CA" sz="1800" dirty="0">
                <a:effectLst/>
                <a:latin typeface="Calibri" panose="020F0502020204030204" pitchFamily="34" charset="0"/>
                <a:ea typeface="Times New Roman" panose="02020603050405020304" pitchFamily="18" charset="0"/>
                <a:cs typeface="Calibri" panose="020F0502020204030204" pitchFamily="34" charset="0"/>
              </a:rPr>
              <a:t> to analyze and understand new words in context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B3.1</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Identify and construct various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sentence types</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and </a:t>
            </a:r>
            <a:r>
              <a:rPr lang="en-CA" sz="1800" u="none" strike="noStrike"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forms</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including simple sentences, compound sentences, and complex sentences containing adverbial clauses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B3.2</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Demonstrate an understanding of the functions of parts of speech in sentences, including possessive nouns, linking verbs and the progressive tense, interrogative adjectives and adverbs, and prepositions and interjections, and use this knowledge to support comprehension and communicate meaning clearly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B3.3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Use capitalization and punctuation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D Developing Ideas and Organizing Content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D1.2</a:t>
            </a:r>
            <a:r>
              <a:rPr lang="en-CA" sz="1800" dirty="0">
                <a:effectLst/>
                <a:latin typeface="Calibri" panose="020F0502020204030204" pitchFamily="34" charset="0"/>
                <a:ea typeface="Times New Roman" panose="02020603050405020304" pitchFamily="18" charset="0"/>
                <a:cs typeface="Calibri" panose="020F0502020204030204" pitchFamily="34" charset="0"/>
              </a:rPr>
              <a:t> Generate and develop ideas about given and chosen topics, using various strategies, and drawing on various resources, including their own lived experiences, and learning from other subject areas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Agriculture/Agri-Foods Themes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Arial" panose="020B0604020202020204" pitchFamily="34" charset="0"/>
              <a:buChar char="●"/>
            </a:pPr>
            <a:r>
              <a:rPr lang="en-CA" sz="1800" dirty="0">
                <a:solidFill>
                  <a:srgbClr val="000000"/>
                </a:solidFill>
                <a:effectLst/>
                <a:latin typeface="Noto Sans Symbols"/>
                <a:ea typeface="Times New Roman" panose="02020603050405020304" pitchFamily="18" charset="0"/>
                <a:cs typeface="Calibri" panose="020F0502020204030204" pitchFamily="34" charset="0"/>
              </a:rPr>
              <a:t>Modern farm machinery is more efficient and less harmful to soil and the environment. More efficient vehicles mean farmers spend less time driving on fields, which means less soil compaction and therefore healthier soil. </a:t>
            </a:r>
            <a:endParaRPr lang="en-CA" sz="1800" dirty="0">
              <a:effectLst/>
              <a:latin typeface="Noto Sans Symbols"/>
              <a:ea typeface="Noto Sans Symbols"/>
              <a:cs typeface="Noto Sans Symbols"/>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dirty="0"/>
          </a:p>
        </p:txBody>
      </p:sp>
    </p:spTree>
    <p:extLst>
      <p:ext uri="{BB962C8B-B14F-4D97-AF65-F5344CB8AC3E}">
        <p14:creationId xmlns:p14="http://schemas.microsoft.com/office/powerpoint/2010/main" val="2070634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dirty="0"/>
          </a:p>
        </p:txBody>
      </p:sp>
    </p:spTree>
    <p:extLst>
      <p:ext uri="{BB962C8B-B14F-4D97-AF65-F5344CB8AC3E}">
        <p14:creationId xmlns:p14="http://schemas.microsoft.com/office/powerpoint/2010/main" val="4080244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Let’s Recap the Last Session</a:t>
            </a:r>
          </a:p>
          <a:p>
            <a:pPr marL="457200" lvl="1" indent="-457200">
              <a:lnSpc>
                <a:spcPct val="135000"/>
              </a:lnSpc>
              <a:spcBef>
                <a:spcPts val="2400"/>
              </a:spcBef>
            </a:pPr>
            <a:endParaRPr lang="en-US" sz="1200" dirty="0"/>
          </a:p>
          <a:p>
            <a:r>
              <a:rPr lang="en-US" sz="1800" dirty="0">
                <a:effectLst/>
                <a:latin typeface="Century Gothic" panose="020B0502020202020204" pitchFamily="34" charset="0"/>
                <a:ea typeface="Calibri" panose="020F0502020204030204" pitchFamily="34" charset="0"/>
                <a:cs typeface="Times New Roman" panose="02020603050405020304" pitchFamily="18" charset="0"/>
              </a:rPr>
              <a:t>In small groups, ask students to throw a tennis (or similar) ball to each other. Each time they catch it, they have to share a fact they remember about soil, compaction, erosion, or nutrients from last lesson.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entury Gothic" panose="020B0502020202020204" pitchFamily="34" charset="0"/>
                <a:ea typeface="Calibri" panose="020F0502020204030204" pitchFamily="34" charset="0"/>
                <a:cs typeface="Times New Roman" panose="02020603050405020304" pitchFamily="18" charset="0"/>
              </a:rPr>
              <a:t>This recap is important to set the stage for thinking about the role of technology to maintain soil health.</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lvl="1" indent="-457200">
              <a:lnSpc>
                <a:spcPct val="135000"/>
              </a:lnSpc>
              <a:spcBef>
                <a:spcPts val="2400"/>
              </a:spcBef>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a:p>
        </p:txBody>
      </p:sp>
    </p:spTree>
    <p:extLst>
      <p:ext uri="{BB962C8B-B14F-4D97-AF65-F5344CB8AC3E}">
        <p14:creationId xmlns:p14="http://schemas.microsoft.com/office/powerpoint/2010/main" val="217272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Work is being done to find solutions to soil compaction. Some of these solutions include changing farming practices but others are involving innovative technology. </a:t>
            </a:r>
          </a:p>
          <a:p>
            <a:pPr marL="171450" indent="-171450">
              <a:lnSpc>
                <a:spcPct val="106000"/>
              </a:lnSpc>
              <a:spcBef>
                <a:spcPts val="2400"/>
              </a:spcBef>
              <a:buClr>
                <a:schemeClr val="dk1"/>
              </a:buClr>
              <a:buSzPct val="100000"/>
              <a:buFont typeface="Arial" panose="020B0604020202020204" pitchFamily="34" charset="0"/>
              <a:buChar char="•"/>
            </a:pPr>
            <a:r>
              <a:rPr lang="en-US" dirty="0"/>
              <a:t>Some of it is low tech — changing the type of equipment used on the fields or even changing tire sizes and types. </a:t>
            </a:r>
          </a:p>
          <a:p>
            <a:pPr marL="171450" indent="-171450">
              <a:lnSpc>
                <a:spcPct val="106000"/>
              </a:lnSpc>
              <a:spcBef>
                <a:spcPts val="2400"/>
              </a:spcBef>
              <a:buClr>
                <a:schemeClr val="dk1"/>
              </a:buClr>
              <a:buSzPct val="100000"/>
              <a:buFont typeface="Arial" panose="020B0604020202020204" pitchFamily="34" charset="0"/>
              <a:buChar char="•"/>
            </a:pPr>
            <a:r>
              <a:rPr lang="en-US" dirty="0"/>
              <a:t>Some farm equipment are using tracks (like on a bulldozer!) instead of tires. Tracks can help </a:t>
            </a:r>
            <a:r>
              <a:rPr lang="en-US" b="0" i="0" dirty="0">
                <a:solidFill>
                  <a:srgbClr val="040C28"/>
                </a:solidFill>
                <a:effectLst/>
                <a:latin typeface="Google Sans"/>
              </a:rPr>
              <a:t>distribute the weight of the tractor more evenly over a larger surface area</a:t>
            </a:r>
            <a:r>
              <a:rPr lang="en-US" dirty="0"/>
              <a:t> </a:t>
            </a:r>
          </a:p>
          <a:p>
            <a:pPr marL="171450" indent="-171450">
              <a:lnSpc>
                <a:spcPct val="106000"/>
              </a:lnSpc>
              <a:spcBef>
                <a:spcPts val="2400"/>
              </a:spcBef>
              <a:buClr>
                <a:schemeClr val="dk1"/>
              </a:buClr>
              <a:buSzPct val="100000"/>
              <a:buFont typeface="Arial" panose="020B0604020202020204" pitchFamily="34" charset="0"/>
              <a:buChar char="•"/>
            </a:pPr>
            <a:r>
              <a:rPr lang="en-US" dirty="0"/>
              <a:t>Old farm equipment has skinny, thin tires that really concentrated the weight of the machine within that small tread space. Now, farm equipment has thick, wide tires that also </a:t>
            </a:r>
            <a:r>
              <a:rPr lang="en-US" b="0" i="0" dirty="0">
                <a:solidFill>
                  <a:srgbClr val="040C28"/>
                </a:solidFill>
                <a:effectLst/>
                <a:latin typeface="Google Sans"/>
              </a:rPr>
              <a:t>distributes the weight of the tractor more evenly over a larger surface area which reduces compaction. </a:t>
            </a: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dirty="0"/>
          </a:p>
        </p:txBody>
      </p:sp>
    </p:spTree>
    <p:extLst>
      <p:ext uri="{BB962C8B-B14F-4D97-AF65-F5344CB8AC3E}">
        <p14:creationId xmlns:p14="http://schemas.microsoft.com/office/powerpoint/2010/main" val="289006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Work is being done to find a solution to soil compaction. Some of these solutions include changing farming practices but others are involving 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Some of it is high tech — using drone mapping to monitor fields and then using that digital mapping to complete some farming practices! This includes planting seeds from the air and spraying fertilizer or pesticides only where they are needed in the field. </a:t>
            </a:r>
          </a:p>
          <a:p>
            <a:pPr marL="171450" indent="-171450">
              <a:lnSpc>
                <a:spcPct val="106000"/>
              </a:lnSpc>
              <a:spcBef>
                <a:spcPts val="2400"/>
              </a:spcBef>
              <a:buClr>
                <a:schemeClr val="dk1"/>
              </a:buClr>
              <a:buSzPct val="100000"/>
              <a:buFont typeface="Arial" panose="020B0604020202020204" pitchFamily="34" charset="0"/>
              <a:buChar char="•"/>
            </a:pPr>
            <a:r>
              <a:rPr lang="en-US" dirty="0"/>
              <a:t>Let’s watch some videos to learn more! (Could be shown at lunch time.)</a:t>
            </a:r>
          </a:p>
          <a:p>
            <a:pPr marL="171450" indent="-171450">
              <a:lnSpc>
                <a:spcPct val="106000"/>
              </a:lnSpc>
              <a:spcBef>
                <a:spcPts val="2400"/>
              </a:spcBef>
              <a:buClr>
                <a:schemeClr val="dk1"/>
              </a:buClr>
              <a:buSzPct val="100000"/>
              <a:buFont typeface="Arial" panose="020B0604020202020204" pitchFamily="34" charset="0"/>
              <a:buChar char="•"/>
            </a:pPr>
            <a:r>
              <a:rPr lang="en-US" dirty="0"/>
              <a:t>This video shows 10 innovative farm machines. Which ones do you think will prevent soil compaction?</a:t>
            </a:r>
          </a:p>
          <a:p>
            <a:pPr marL="0" indent="0">
              <a:lnSpc>
                <a:spcPct val="106000"/>
              </a:lnSpc>
              <a:spcBef>
                <a:spcPts val="2400"/>
              </a:spcBef>
              <a:buClr>
                <a:schemeClr val="dk1"/>
              </a:buClr>
              <a:buSzPct val="100000"/>
              <a:buFont typeface="Arial" panose="020B0604020202020204" pitchFamily="34" charset="0"/>
              <a:buNone/>
            </a:pPr>
            <a:r>
              <a:rPr lang="en-US" dirty="0"/>
              <a:t>     https://www.youtube.com/watch?v=K-FvYZv785U</a:t>
            </a:r>
          </a:p>
          <a:p>
            <a:pPr marL="171450" indent="-171450">
              <a:lnSpc>
                <a:spcPct val="106000"/>
              </a:lnSpc>
              <a:spcBef>
                <a:spcPts val="2400"/>
              </a:spcBef>
              <a:buClr>
                <a:schemeClr val="dk1"/>
              </a:buClr>
              <a:buSzPct val="10000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dirty="0"/>
          </a:p>
        </p:txBody>
      </p:sp>
    </p:spTree>
    <p:extLst>
      <p:ext uri="{BB962C8B-B14F-4D97-AF65-F5344CB8AC3E}">
        <p14:creationId xmlns:p14="http://schemas.microsoft.com/office/powerpoint/2010/main" val="1505839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0" marR="0" lvl="0" indent="0" algn="l" defTabSz="914400" rtl="0" eaLnBrk="1" fontAlgn="auto" latinLnBrk="0" hangingPunct="1">
              <a:lnSpc>
                <a:spcPct val="106000"/>
              </a:lnSpc>
              <a:spcBef>
                <a:spcPts val="2400"/>
              </a:spcBef>
              <a:spcAft>
                <a:spcPts val="0"/>
              </a:spcAft>
              <a:buClr>
                <a:schemeClr val="dk1"/>
              </a:buClr>
              <a:buSzPct val="100000"/>
              <a:buFontTx/>
              <a:buNone/>
              <a:tabLst/>
              <a:defRPr/>
            </a:pPr>
            <a:r>
              <a:rPr lang="en-US" dirty="0"/>
              <a:t>Work is being done to find a solution to soil compaction. Some of these solutions include changing farming practices but others are involving 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Along with digital mapping, farmers use GPS and auto-steer (self-steering) in their tractors. This can help farmers drive in straight, even lines; prevents overlapping of the farm machinery and can also help them spray only where necessary, so they are not driving on every bit of their fields.  </a:t>
            </a:r>
            <a:r>
              <a:rPr lang="en-US" b="1" dirty="0"/>
              <a:t>https://canadianfoodfocus.org/on-the-farm/gps-helps-farmers-use-less-pesticides/</a:t>
            </a:r>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dirty="0"/>
          </a:p>
        </p:txBody>
      </p:sp>
    </p:spTree>
    <p:extLst>
      <p:ext uri="{BB962C8B-B14F-4D97-AF65-F5344CB8AC3E}">
        <p14:creationId xmlns:p14="http://schemas.microsoft.com/office/powerpoint/2010/main" val="1624242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n-lt"/>
              </a:rPr>
              <a:t>Innovative Technology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Work is being done to find a solution to soil compaction. Some of these solutions include changing farming practices but others are involving innovative technology.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Farmers can use drones, and satellite technology to create maps of their fields to look at plant health or soil conditions. These maps allow farmers to precisely manage their plants needs or fix any soil challenges by creating regions within their farm and seeing visually the overall health of the farm. </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a:p>
        </p:txBody>
      </p:sp>
    </p:spTree>
    <p:extLst>
      <p:ext uri="{BB962C8B-B14F-4D97-AF65-F5344CB8AC3E}">
        <p14:creationId xmlns:p14="http://schemas.microsoft.com/office/powerpoint/2010/main" val="2066036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mn-lt"/>
              </a:rPr>
              <a:t>Innovative Technology</a:t>
            </a:r>
          </a:p>
          <a:p>
            <a:pPr marL="171450" indent="-171450">
              <a:lnSpc>
                <a:spcPct val="106000"/>
              </a:lnSpc>
              <a:spcBef>
                <a:spcPts val="2400"/>
              </a:spcBef>
              <a:buClr>
                <a:schemeClr val="dk1"/>
              </a:buClr>
              <a:buSzPct val="100000"/>
              <a:buFont typeface="Arial" panose="020B0604020202020204" pitchFamily="34" charset="0"/>
              <a:buChar char="•"/>
            </a:pPr>
            <a:r>
              <a:rPr lang="en-US" dirty="0"/>
              <a:t>The Dino Robot is a weeding machine that has been tested in Canada: </a:t>
            </a:r>
            <a:r>
              <a:rPr lang="en-US" b="1" dirty="0"/>
              <a:t>https://www.naio-technologies.com/en/news/large-scale-vegetable-weeding-in-canada-with-dino/ </a:t>
            </a:r>
            <a:r>
              <a:rPr lang="en-US" dirty="0"/>
              <a:t>(Text is in English and French; videos are in French).</a:t>
            </a:r>
          </a:p>
          <a:p>
            <a:pPr marL="0" indent="0">
              <a:buFont typeface="Arial" panose="020B0604020202020204" pitchFamily="34" charset="0"/>
              <a:buNone/>
            </a:pP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dirty="0"/>
          </a:p>
        </p:txBody>
      </p:sp>
    </p:spTree>
    <p:extLst>
      <p:ext uri="{BB962C8B-B14F-4D97-AF65-F5344CB8AC3E}">
        <p14:creationId xmlns:p14="http://schemas.microsoft.com/office/powerpoint/2010/main" val="206894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G3S06</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3.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hyperlink" Target="https://www.youtube.com/watch?v=fW7UVHz9QYA"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s://www.youtube.com/watch?v=K-FvYZv785U"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canadianfoodfocus.org/on-the-farm/gps-helps-farmers-use-less-pesticides/" TargetMode="External"/><Relationship Id="rId5" Type="http://schemas.openxmlformats.org/officeDocument/2006/relationships/image" Target="../media/image22.pn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85000" lnSpcReduction="20000"/>
          </a:bodyPr>
          <a:lstStyle/>
          <a:p>
            <a:r>
              <a:rPr lang="en-US" dirty="0">
                <a:latin typeface="Lexend Deca Medium" pitchFamily="2" charset="77"/>
              </a:rPr>
              <a:t>Stage 4</a:t>
            </a:r>
          </a:p>
          <a:p>
            <a:r>
              <a:rPr lang="en-US" dirty="0">
                <a:latin typeface="Lexend Deca Medium" pitchFamily="2" charset="77"/>
              </a:rPr>
              <a:t>Lesson 5: STEM and Technology on Farms</a:t>
            </a:r>
            <a:endParaRPr lang="en-CA" dirty="0">
              <a:latin typeface="Lexend Deca Medium" pitchFamily="2" charset="77"/>
            </a:endParaRPr>
          </a:p>
        </p:txBody>
      </p:sp>
      <p:sp>
        <p:nvSpPr>
          <p:cNvPr id="6" name="Rectangle 5">
            <a:extLst>
              <a:ext uri="{FF2B5EF4-FFF2-40B4-BE49-F238E27FC236}">
                <a16:creationId xmlns:a16="http://schemas.microsoft.com/office/drawing/2014/main" id="{02EA1FD0-219C-D3E0-A47B-388DE08C3A8B}"/>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129910F2-B945-C31F-FD66-A21E3700F474}"/>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326230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8FE64-A237-0EC6-005C-48ECE769ED48}"/>
              </a:ext>
            </a:extLst>
          </p:cNvPr>
          <p:cNvSpPr>
            <a:spLocks noGrp="1"/>
          </p:cNvSpPr>
          <p:nvPr>
            <p:ph type="title"/>
          </p:nvPr>
        </p:nvSpPr>
        <p:spPr>
          <a:xfrm>
            <a:off x="1127534" y="800500"/>
            <a:ext cx="5948314" cy="778208"/>
          </a:xfrm>
        </p:spPr>
        <p:txBody>
          <a:bodyPr/>
          <a:lstStyle/>
          <a:p>
            <a:r>
              <a:rPr lang="en-US" dirty="0">
                <a:latin typeface="Lexend Deca Medium" pitchFamily="2" charset="77"/>
              </a:rPr>
              <a:t>Innovative Technology</a:t>
            </a:r>
          </a:p>
        </p:txBody>
      </p:sp>
      <p:sp>
        <p:nvSpPr>
          <p:cNvPr id="4" name="Content Placeholder 3">
            <a:extLst>
              <a:ext uri="{FF2B5EF4-FFF2-40B4-BE49-F238E27FC236}">
                <a16:creationId xmlns:a16="http://schemas.microsoft.com/office/drawing/2014/main" id="{2030050C-8ABC-CD83-A664-F2E29C3076E4}"/>
              </a:ext>
            </a:extLst>
          </p:cNvPr>
          <p:cNvSpPr>
            <a:spLocks noGrp="1"/>
          </p:cNvSpPr>
          <p:nvPr>
            <p:ph idx="1"/>
          </p:nvPr>
        </p:nvSpPr>
        <p:spPr>
          <a:xfrm>
            <a:off x="1127534" y="1724714"/>
            <a:ext cx="3591612" cy="4752801"/>
          </a:xfrm>
        </p:spPr>
        <p:txBody>
          <a:bodyPr>
            <a:normAutofit/>
          </a:bodyPr>
          <a:lstStyle/>
          <a:p>
            <a:pPr marL="0" indent="0">
              <a:buNone/>
            </a:pPr>
            <a:r>
              <a:rPr lang="en-US" sz="2000" dirty="0">
                <a:latin typeface="Lexend Deca Light" pitchFamily="2" charset="77"/>
              </a:rPr>
              <a:t>Farmers use satellite technology to create maps of their fields to look at plant health. </a:t>
            </a:r>
          </a:p>
          <a:p>
            <a:pPr marL="0" indent="0">
              <a:buNone/>
            </a:pPr>
            <a:endParaRPr lang="en-US" sz="2000" dirty="0">
              <a:latin typeface="Lexend Deca Light" pitchFamily="2" charset="77"/>
            </a:endParaRPr>
          </a:p>
          <a:p>
            <a:pPr marL="0" indent="0">
              <a:buNone/>
            </a:pPr>
            <a:r>
              <a:rPr lang="en-US" sz="2000" dirty="0">
                <a:latin typeface="Lexend Deca Light" pitchFamily="2" charset="77"/>
              </a:rPr>
              <a:t>The maps allow farmers to precisely manage their plants’ needs by creating regions within their farm.</a:t>
            </a:r>
          </a:p>
        </p:txBody>
      </p:sp>
      <p:grpSp>
        <p:nvGrpSpPr>
          <p:cNvPr id="9" name="Group 8">
            <a:extLst>
              <a:ext uri="{FF2B5EF4-FFF2-40B4-BE49-F238E27FC236}">
                <a16:creationId xmlns:a16="http://schemas.microsoft.com/office/drawing/2014/main" id="{DB5E94BB-4ABB-AB85-17C2-1322DE3C7DFC}"/>
              </a:ext>
            </a:extLst>
          </p:cNvPr>
          <p:cNvGrpSpPr/>
          <p:nvPr/>
        </p:nvGrpSpPr>
        <p:grpSpPr>
          <a:xfrm>
            <a:off x="4863448" y="1724714"/>
            <a:ext cx="3153018" cy="4093834"/>
            <a:chOff x="-333739" y="-575711"/>
            <a:chExt cx="8576567" cy="11526618"/>
          </a:xfrm>
        </p:grpSpPr>
        <p:pic>
          <p:nvPicPr>
            <p:cNvPr id="5" name="Picture 4">
              <a:extLst>
                <a:ext uri="{FF2B5EF4-FFF2-40B4-BE49-F238E27FC236}">
                  <a16:creationId xmlns:a16="http://schemas.microsoft.com/office/drawing/2014/main" id="{92F6AA16-CFF0-EBE5-86F0-C79A0CA2C99F}"/>
                </a:ext>
              </a:extLst>
            </p:cNvPr>
            <p:cNvPicPr>
              <a:picLocks noChangeAspect="1"/>
            </p:cNvPicPr>
            <p:nvPr/>
          </p:nvPicPr>
          <p:blipFill rotWithShape="1">
            <a:blip r:embed="rId3">
              <a:extLst>
                <a:ext uri="{28A0092B-C50C-407E-A947-70E740481C1C}">
                  <a14:useLocalDpi xmlns:a14="http://schemas.microsoft.com/office/drawing/2010/main" val="0"/>
                </a:ext>
              </a:extLst>
            </a:blip>
            <a:srcRect t="15918" r="790" b="22471"/>
            <a:stretch/>
          </p:blipFill>
          <p:spPr>
            <a:xfrm>
              <a:off x="-333739" y="-575711"/>
              <a:ext cx="8576567" cy="11526618"/>
            </a:xfrm>
            <a:prstGeom prst="rect">
              <a:avLst/>
            </a:prstGeom>
          </p:spPr>
        </p:pic>
        <p:cxnSp>
          <p:nvCxnSpPr>
            <p:cNvPr id="6" name="Straight Connector 5">
              <a:extLst>
                <a:ext uri="{FF2B5EF4-FFF2-40B4-BE49-F238E27FC236}">
                  <a16:creationId xmlns:a16="http://schemas.microsoft.com/office/drawing/2014/main" id="{19B7562A-A478-F315-794E-B8191B5539E9}"/>
                </a:ext>
              </a:extLst>
            </p:cNvPr>
            <p:cNvCxnSpPr>
              <a:cxnSpLocks/>
            </p:cNvCxnSpPr>
            <p:nvPr/>
          </p:nvCxnSpPr>
          <p:spPr>
            <a:xfrm flipV="1">
              <a:off x="1460090" y="2153264"/>
              <a:ext cx="1194620" cy="1127687"/>
            </a:xfrm>
            <a:prstGeom prst="line">
              <a:avLst/>
            </a:prstGeom>
            <a:ln w="76200">
              <a:solidFill>
                <a:srgbClr val="98998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6442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EFF22-5106-A96B-6899-716345DBD063}"/>
              </a:ext>
            </a:extLst>
          </p:cNvPr>
          <p:cNvSpPr>
            <a:spLocks noGrp="1"/>
          </p:cNvSpPr>
          <p:nvPr>
            <p:ph type="title"/>
          </p:nvPr>
        </p:nvSpPr>
        <p:spPr>
          <a:xfrm>
            <a:off x="1087208" y="720331"/>
            <a:ext cx="5938887" cy="778208"/>
          </a:xfrm>
        </p:spPr>
        <p:txBody>
          <a:bodyPr/>
          <a:lstStyle/>
          <a:p>
            <a:r>
              <a:rPr lang="en-US" dirty="0">
                <a:latin typeface="Lexend Deca Medium" pitchFamily="2" charset="77"/>
              </a:rPr>
              <a:t>Innovative Technology</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9B1B4878-8B04-0BB5-ACEA-998FA65A4A0B}"/>
              </a:ext>
            </a:extLst>
          </p:cNvPr>
          <p:cNvSpPr>
            <a:spLocks noGrp="1"/>
          </p:cNvSpPr>
          <p:nvPr>
            <p:ph idx="1"/>
          </p:nvPr>
        </p:nvSpPr>
        <p:spPr>
          <a:xfrm>
            <a:off x="1106513" y="1459349"/>
            <a:ext cx="6166646" cy="4736554"/>
          </a:xfrm>
        </p:spPr>
        <p:txBody>
          <a:bodyPr>
            <a:normAutofit/>
          </a:bodyPr>
          <a:lstStyle/>
          <a:p>
            <a:pPr marL="0" indent="0">
              <a:lnSpc>
                <a:spcPct val="106000"/>
              </a:lnSpc>
              <a:spcBef>
                <a:spcPts val="2400"/>
              </a:spcBef>
              <a:buClr>
                <a:schemeClr val="dk1"/>
              </a:buClr>
              <a:buSzPct val="100000"/>
              <a:buNone/>
            </a:pPr>
            <a:r>
              <a:rPr lang="en-US" sz="2000" dirty="0">
                <a:latin typeface="Lexend Deca Light" pitchFamily="2" charset="77"/>
              </a:rPr>
              <a:t>Check out the Dino Robot, a weeding machine tested in Canada.</a:t>
            </a:r>
            <a:endParaRPr lang="en-CA" sz="2000" dirty="0">
              <a:latin typeface="Lexend Deca Light" pitchFamily="2" charset="77"/>
            </a:endParaRPr>
          </a:p>
        </p:txBody>
      </p:sp>
      <p:pic>
        <p:nvPicPr>
          <p:cNvPr id="8" name="Picture 7" descr="A picture containing text, electronics, display&#10;&#10;Description automatically generated">
            <a:extLst>
              <a:ext uri="{FF2B5EF4-FFF2-40B4-BE49-F238E27FC236}">
                <a16:creationId xmlns:a16="http://schemas.microsoft.com/office/drawing/2014/main" id="{0FD1766C-B5A9-E688-FC7C-994630BC02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61136" y="2317899"/>
            <a:ext cx="4481794" cy="3447534"/>
          </a:xfrm>
          <a:prstGeom prst="rect">
            <a:avLst/>
          </a:prstGeom>
        </p:spPr>
      </p:pic>
      <p:pic>
        <p:nvPicPr>
          <p:cNvPr id="12" name="Picture 11" descr="A picture containing text, grass, track, outdoor&#10;&#10;Description automatically generated">
            <a:hlinkClick r:id="rId4"/>
            <a:extLst>
              <a:ext uri="{FF2B5EF4-FFF2-40B4-BE49-F238E27FC236}">
                <a16:creationId xmlns:a16="http://schemas.microsoft.com/office/drawing/2014/main" id="{536DBBEC-6086-D16F-C202-99F14273D9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08523" y="2561873"/>
            <a:ext cx="3987020" cy="2300278"/>
          </a:xfrm>
          <a:prstGeom prst="rect">
            <a:avLst/>
          </a:prstGeom>
        </p:spPr>
      </p:pic>
      <p:sp>
        <p:nvSpPr>
          <p:cNvPr id="17" name="Isosceles Triangle 16">
            <a:hlinkClick r:id="rId4"/>
            <a:extLst>
              <a:ext uri="{FF2B5EF4-FFF2-40B4-BE49-F238E27FC236}">
                <a16:creationId xmlns:a16="http://schemas.microsoft.com/office/drawing/2014/main" id="{C579CE05-9CF0-FFD9-14A6-6BE14AA18042}"/>
              </a:ext>
            </a:extLst>
          </p:cNvPr>
          <p:cNvSpPr/>
          <p:nvPr/>
        </p:nvSpPr>
        <p:spPr>
          <a:xfrm rot="19768039">
            <a:off x="4503247" y="3427220"/>
            <a:ext cx="499234" cy="44199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46426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47A48-3D8D-9997-4899-BF3FDA84F2F6}"/>
              </a:ext>
            </a:extLst>
          </p:cNvPr>
          <p:cNvSpPr>
            <a:spLocks noGrp="1"/>
          </p:cNvSpPr>
          <p:nvPr>
            <p:ph type="title"/>
          </p:nvPr>
        </p:nvSpPr>
        <p:spPr>
          <a:xfrm>
            <a:off x="1159064" y="809243"/>
            <a:ext cx="5938887" cy="778208"/>
          </a:xfrm>
        </p:spPr>
        <p:txBody>
          <a:bodyPr/>
          <a:lstStyle/>
          <a:p>
            <a:r>
              <a:rPr lang="en-US" dirty="0">
                <a:latin typeface="Lexend Deca Medium" pitchFamily="2" charset="77"/>
              </a:rPr>
              <a:t>Benefits of Technology</a:t>
            </a:r>
          </a:p>
        </p:txBody>
      </p:sp>
      <p:sp>
        <p:nvSpPr>
          <p:cNvPr id="3" name="Content Placeholder 2">
            <a:extLst>
              <a:ext uri="{FF2B5EF4-FFF2-40B4-BE49-F238E27FC236}">
                <a16:creationId xmlns:a16="http://schemas.microsoft.com/office/drawing/2014/main" id="{C0898C29-7645-29E9-3BED-D168B5000298}"/>
              </a:ext>
            </a:extLst>
          </p:cNvPr>
          <p:cNvSpPr>
            <a:spLocks noGrp="1"/>
          </p:cNvSpPr>
          <p:nvPr>
            <p:ph idx="1"/>
          </p:nvPr>
        </p:nvSpPr>
        <p:spPr>
          <a:xfrm>
            <a:off x="1159064" y="1660634"/>
            <a:ext cx="6523998" cy="4388123"/>
          </a:xfrm>
        </p:spPr>
        <p:txBody>
          <a:bodyPr>
            <a:normAutofit/>
          </a:bodyPr>
          <a:lstStyle/>
          <a:p>
            <a:pPr marL="0" indent="0">
              <a:buNone/>
            </a:pPr>
            <a:r>
              <a:rPr lang="en-US" sz="2000" dirty="0">
                <a:latin typeface="Lexend Deca Light" pitchFamily="2" charset="77"/>
              </a:rPr>
              <a:t>Technology and innovation are helping farmers protect the soil!</a:t>
            </a:r>
          </a:p>
          <a:p>
            <a:pPr marL="0" indent="0">
              <a:buNone/>
            </a:pPr>
            <a:endParaRPr lang="en-US" sz="2000" dirty="0">
              <a:latin typeface="Lexend Deca Light" pitchFamily="2" charset="77"/>
            </a:endParaRPr>
          </a:p>
          <a:p>
            <a:pPr marL="0" indent="0">
              <a:buNone/>
            </a:pPr>
            <a:r>
              <a:rPr lang="en-US" sz="2000" dirty="0">
                <a:latin typeface="Lexend Deca Light" pitchFamily="2" charset="77"/>
              </a:rPr>
              <a:t>They’re helping farmers farm more efficiently and effectively so we can harvest more food from the land.</a:t>
            </a:r>
          </a:p>
          <a:p>
            <a:pPr marL="0" indent="0">
              <a:buNone/>
            </a:pPr>
            <a:endParaRPr lang="en-US" sz="2000" dirty="0">
              <a:latin typeface="Lexend Deca Light" pitchFamily="2" charset="77"/>
            </a:endParaRPr>
          </a:p>
          <a:p>
            <a:pPr marL="0" indent="0">
              <a:buNone/>
            </a:pPr>
            <a:r>
              <a:rPr lang="en-US" sz="2000" dirty="0">
                <a:latin typeface="Lexend Deca Light" pitchFamily="2" charset="77"/>
              </a:rPr>
              <a:t>The use of innovative technologies is also allowing farmers to expand where they can farm.  </a:t>
            </a:r>
          </a:p>
          <a:p>
            <a:pPr marL="0" indent="0">
              <a:buNone/>
            </a:pPr>
            <a:endParaRPr lang="en-US" sz="2000" dirty="0">
              <a:latin typeface="Lexend Deca Light" pitchFamily="2" charset="77"/>
            </a:endParaRPr>
          </a:p>
          <a:p>
            <a:pPr marL="0" indent="0">
              <a:buNone/>
            </a:pPr>
            <a:r>
              <a:rPr lang="en-US" sz="2000" dirty="0">
                <a:solidFill>
                  <a:srgbClr val="FF6600"/>
                </a:solidFill>
                <a:latin typeface="Lexend Deca Light" pitchFamily="2" charset="77"/>
              </a:rPr>
              <a:t>Can you guess where the most farming happens in Ontario? Brainstorm.</a:t>
            </a:r>
            <a:r>
              <a:rPr lang="en-US" sz="2000" dirty="0">
                <a:latin typeface="Lexend Deca Light" pitchFamily="2" charset="77"/>
              </a:rPr>
              <a:t>  </a:t>
            </a:r>
          </a:p>
        </p:txBody>
      </p:sp>
    </p:spTree>
    <p:extLst>
      <p:ext uri="{BB962C8B-B14F-4D97-AF65-F5344CB8AC3E}">
        <p14:creationId xmlns:p14="http://schemas.microsoft.com/office/powerpoint/2010/main" val="3408740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A6218-5280-C806-F6A4-5E88A4D7B0E1}"/>
              </a:ext>
            </a:extLst>
          </p:cNvPr>
          <p:cNvSpPr>
            <a:spLocks noGrp="1"/>
          </p:cNvSpPr>
          <p:nvPr>
            <p:ph type="title"/>
          </p:nvPr>
        </p:nvSpPr>
        <p:spPr>
          <a:xfrm>
            <a:off x="1169575" y="724349"/>
            <a:ext cx="5938887" cy="778208"/>
          </a:xfrm>
        </p:spPr>
        <p:txBody>
          <a:bodyPr>
            <a:normAutofit/>
          </a:bodyPr>
          <a:lstStyle/>
          <a:p>
            <a:r>
              <a:rPr lang="en-US" dirty="0">
                <a:latin typeface="Lexend Deca Medium" pitchFamily="2" charset="77"/>
              </a:rPr>
              <a:t>ACTION: Food Origins</a:t>
            </a:r>
          </a:p>
        </p:txBody>
      </p:sp>
      <p:sp>
        <p:nvSpPr>
          <p:cNvPr id="3" name="Content Placeholder 2">
            <a:extLst>
              <a:ext uri="{FF2B5EF4-FFF2-40B4-BE49-F238E27FC236}">
                <a16:creationId xmlns:a16="http://schemas.microsoft.com/office/drawing/2014/main" id="{7C52DC10-D4C6-477A-AC69-E6E13EC91CA1}"/>
              </a:ext>
            </a:extLst>
          </p:cNvPr>
          <p:cNvSpPr>
            <a:spLocks noGrp="1"/>
          </p:cNvSpPr>
          <p:nvPr>
            <p:ph idx="1"/>
          </p:nvPr>
        </p:nvSpPr>
        <p:spPr>
          <a:xfrm>
            <a:off x="1169574" y="1609589"/>
            <a:ext cx="6927503" cy="4736554"/>
          </a:xfrm>
        </p:spPr>
        <p:txBody>
          <a:bodyPr>
            <a:normAutofit/>
          </a:bodyPr>
          <a:lstStyle/>
          <a:p>
            <a:pPr marL="0" indent="0">
              <a:lnSpc>
                <a:spcPct val="100000"/>
              </a:lnSpc>
              <a:spcBef>
                <a:spcPts val="0"/>
              </a:spcBef>
              <a:buNone/>
            </a:pPr>
            <a:r>
              <a:rPr lang="en-US" dirty="0">
                <a:solidFill>
                  <a:srgbClr val="FF6600"/>
                </a:solidFill>
                <a:latin typeface="Lexend Deca Light" pitchFamily="2" charset="77"/>
              </a:rPr>
              <a:t>Customers like to know where their food comes from.  </a:t>
            </a:r>
          </a:p>
          <a:p>
            <a:pPr marL="0" indent="0">
              <a:lnSpc>
                <a:spcPct val="100000"/>
              </a:lnSpc>
              <a:spcBef>
                <a:spcPts val="0"/>
              </a:spcBef>
              <a:buNone/>
            </a:pPr>
            <a:endParaRPr lang="en-US" sz="2000" dirty="0">
              <a:latin typeface="Lexend Deca Light" pitchFamily="2" charset="77"/>
            </a:endParaRPr>
          </a:p>
          <a:p>
            <a:pPr marL="0" indent="0">
              <a:lnSpc>
                <a:spcPct val="100000"/>
              </a:lnSpc>
              <a:spcBef>
                <a:spcPts val="0"/>
              </a:spcBef>
              <a:buNone/>
            </a:pPr>
            <a:r>
              <a:rPr lang="en-US" sz="2000" dirty="0">
                <a:latin typeface="Lexend Deca Light" pitchFamily="2" charset="77"/>
              </a:rPr>
              <a:t>Write </a:t>
            </a:r>
            <a:r>
              <a:rPr lang="en-US" sz="2000" u="sng" dirty="0">
                <a:latin typeface="Lexend Deca Light" pitchFamily="2" charset="77"/>
              </a:rPr>
              <a:t>the story of your granola bar </a:t>
            </a:r>
            <a:br>
              <a:rPr lang="en-US" sz="2000" u="sng" dirty="0">
                <a:latin typeface="Lexend Deca Light" pitchFamily="2" charset="77"/>
              </a:rPr>
            </a:br>
            <a:r>
              <a:rPr lang="en-US" sz="2000" dirty="0">
                <a:latin typeface="Lexend Deca Light" pitchFamily="2" charset="77"/>
              </a:rPr>
              <a:t>using the Farm to Fork worksheet </a:t>
            </a:r>
            <a:br>
              <a:rPr lang="en-US" sz="2000" dirty="0">
                <a:latin typeface="Lexend Deca Light" pitchFamily="2" charset="77"/>
              </a:rPr>
            </a:br>
            <a:r>
              <a:rPr lang="en-US" sz="2000" dirty="0">
                <a:latin typeface="Lexend Deca Light" pitchFamily="2" charset="77"/>
              </a:rPr>
              <a:t>as a guide.</a:t>
            </a:r>
          </a:p>
          <a:p>
            <a:pPr marL="0" indent="0">
              <a:lnSpc>
                <a:spcPct val="100000"/>
              </a:lnSpc>
              <a:spcBef>
                <a:spcPts val="0"/>
              </a:spcBef>
              <a:buNone/>
            </a:pPr>
            <a:endParaRPr lang="en-US" sz="2000" dirty="0">
              <a:solidFill>
                <a:srgbClr val="FF6600"/>
              </a:solidFill>
              <a:latin typeface="Lexend Deca Light" pitchFamily="2" charset="77"/>
            </a:endParaRPr>
          </a:p>
          <a:p>
            <a:pPr marL="0" indent="0">
              <a:lnSpc>
                <a:spcPct val="100000"/>
              </a:lnSpc>
              <a:spcBef>
                <a:spcPts val="0"/>
              </a:spcBef>
              <a:buNone/>
            </a:pPr>
            <a:endParaRPr lang="en-US" sz="2000" dirty="0">
              <a:latin typeface="Lexend Deca Light" pitchFamily="2" charset="77"/>
            </a:endParaRPr>
          </a:p>
        </p:txBody>
      </p:sp>
      <p:pic>
        <p:nvPicPr>
          <p:cNvPr id="8" name="Picture 7">
            <a:extLst>
              <a:ext uri="{FF2B5EF4-FFF2-40B4-BE49-F238E27FC236}">
                <a16:creationId xmlns:a16="http://schemas.microsoft.com/office/drawing/2014/main" id="{B69319C0-F371-9AFA-0C87-314E04658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6548" y="2438400"/>
            <a:ext cx="2480529" cy="320846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30241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B9727-313D-748A-645A-5F757F408FB3}"/>
              </a:ext>
            </a:extLst>
          </p:cNvPr>
          <p:cNvSpPr>
            <a:spLocks noGrp="1"/>
          </p:cNvSpPr>
          <p:nvPr>
            <p:ph type="title"/>
          </p:nvPr>
        </p:nvSpPr>
        <p:spPr>
          <a:xfrm>
            <a:off x="1064471" y="777711"/>
            <a:ext cx="5938887" cy="778208"/>
          </a:xfrm>
        </p:spPr>
        <p:txBody>
          <a:bodyPr/>
          <a:lstStyle/>
          <a:p>
            <a:r>
              <a:rPr lang="en-US" dirty="0">
                <a:latin typeface="Lexend Deca Medium" pitchFamily="2" charset="77"/>
              </a:rPr>
              <a:t>Wrap Up</a:t>
            </a:r>
          </a:p>
        </p:txBody>
      </p:sp>
      <p:sp>
        <p:nvSpPr>
          <p:cNvPr id="3" name="Content Placeholder 2">
            <a:extLst>
              <a:ext uri="{FF2B5EF4-FFF2-40B4-BE49-F238E27FC236}">
                <a16:creationId xmlns:a16="http://schemas.microsoft.com/office/drawing/2014/main" id="{AA0A061C-A005-A33C-8BE9-9A896CBC33D5}"/>
              </a:ext>
            </a:extLst>
          </p:cNvPr>
          <p:cNvSpPr>
            <a:spLocks noGrp="1"/>
          </p:cNvSpPr>
          <p:nvPr>
            <p:ph idx="1"/>
          </p:nvPr>
        </p:nvSpPr>
        <p:spPr>
          <a:xfrm>
            <a:off x="1064472" y="1555919"/>
            <a:ext cx="7015058" cy="4736554"/>
          </a:xfrm>
        </p:spPr>
        <p:txBody>
          <a:bodyPr>
            <a:normAutofit/>
          </a:bodyPr>
          <a:lstStyle/>
          <a:p>
            <a:pPr marL="0" indent="0">
              <a:buNone/>
            </a:pPr>
            <a:endParaRPr lang="en-US" sz="2800" dirty="0">
              <a:latin typeface="Lexend Deca Light" pitchFamily="2" charset="77"/>
            </a:endParaRPr>
          </a:p>
          <a:p>
            <a:pPr marL="0" indent="0">
              <a:buNone/>
            </a:pPr>
            <a:r>
              <a:rPr lang="en-US" sz="2800" dirty="0">
                <a:solidFill>
                  <a:srgbClr val="FF6600"/>
                </a:solidFill>
                <a:latin typeface="Lexend Deca Light" pitchFamily="2" charset="77"/>
              </a:rPr>
              <a:t>You know a lot about plants and soils, and farming too!  </a:t>
            </a:r>
          </a:p>
          <a:p>
            <a:pPr marL="0" indent="0">
              <a:buNone/>
            </a:pPr>
            <a:endParaRPr lang="en-US" sz="2800" dirty="0">
              <a:solidFill>
                <a:srgbClr val="FF6600"/>
              </a:solidFill>
              <a:latin typeface="Lexend Deca Light" pitchFamily="2" charset="77"/>
            </a:endParaRPr>
          </a:p>
          <a:p>
            <a:pPr marL="0" indent="0">
              <a:buNone/>
            </a:pPr>
            <a:r>
              <a:rPr lang="en-US" sz="2800" dirty="0">
                <a:solidFill>
                  <a:srgbClr val="FF6600"/>
                </a:solidFill>
                <a:latin typeface="Lexend Deca Light" pitchFamily="2" charset="77"/>
              </a:rPr>
              <a:t>Do you have any ideas for a new technology that might improve farming?  Discuss.</a:t>
            </a:r>
          </a:p>
          <a:p>
            <a:pPr marL="0" indent="0">
              <a:buNone/>
            </a:pPr>
            <a:endParaRPr lang="en-US" sz="2800" dirty="0">
              <a:latin typeface="Lexend Deca Light" pitchFamily="2" charset="77"/>
            </a:endParaRPr>
          </a:p>
        </p:txBody>
      </p:sp>
    </p:spTree>
    <p:extLst>
      <p:ext uri="{BB962C8B-B14F-4D97-AF65-F5344CB8AC3E}">
        <p14:creationId xmlns:p14="http://schemas.microsoft.com/office/powerpoint/2010/main" val="1550286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B4BBB7-BA01-9075-6BB6-1077F52BB57A}"/>
              </a:ext>
            </a:extLst>
          </p:cNvPr>
          <p:cNvSpPr>
            <a:spLocks noGrp="1"/>
          </p:cNvSpPr>
          <p:nvPr>
            <p:ph idx="1"/>
          </p:nvPr>
        </p:nvSpPr>
        <p:spPr>
          <a:xfrm>
            <a:off x="1222127" y="1823534"/>
            <a:ext cx="3591612" cy="4736554"/>
          </a:xfrm>
        </p:spPr>
        <p:txBody>
          <a:bodyPr>
            <a:normAutofit/>
          </a:bodyPr>
          <a:lstStyle/>
          <a:p>
            <a:pPr marL="0" indent="0">
              <a:buNone/>
            </a:pPr>
            <a:r>
              <a:rPr lang="en-US" sz="2000" dirty="0">
                <a:latin typeface="Lexend Deca Light" pitchFamily="2" charset="77"/>
              </a:rPr>
              <a:t>It’s a STEM activity!  </a:t>
            </a:r>
            <a:br>
              <a:rPr lang="en-US" sz="2000" dirty="0">
                <a:latin typeface="Lexend Deca Light" pitchFamily="2" charset="77"/>
              </a:rPr>
            </a:br>
            <a:r>
              <a:rPr lang="en-US" sz="2000" dirty="0">
                <a:latin typeface="Lexend Deca Light" pitchFamily="2" charset="77"/>
              </a:rPr>
              <a:t>Get ready to use your knowledge of plants, soils and farming to design an innovative farming machine.  </a:t>
            </a:r>
          </a:p>
          <a:p>
            <a:pPr marL="0" indent="0">
              <a:buNone/>
            </a:pPr>
            <a:endParaRPr lang="en-US" sz="2000" dirty="0">
              <a:latin typeface="Lexend Deca Light" pitchFamily="2" charset="77"/>
            </a:endParaRPr>
          </a:p>
          <a:p>
            <a:pPr marL="0" indent="0">
              <a:buNone/>
            </a:pPr>
            <a:r>
              <a:rPr lang="en-US" sz="2000" dirty="0">
                <a:latin typeface="Lexend Deca Light" pitchFamily="2" charset="77"/>
              </a:rPr>
              <a:t>P.S.  This is one of students’ </a:t>
            </a:r>
            <a:r>
              <a:rPr lang="en-US" sz="2000" dirty="0" err="1">
                <a:latin typeface="Lexend Deca Light" pitchFamily="2" charset="77"/>
              </a:rPr>
              <a:t>favourite</a:t>
            </a:r>
            <a:r>
              <a:rPr lang="en-US" sz="2000" dirty="0">
                <a:latin typeface="Lexend Deca Light" pitchFamily="2" charset="77"/>
              </a:rPr>
              <a:t> </a:t>
            </a:r>
            <a:r>
              <a:rPr lang="en-US" sz="2000" dirty="0" err="1">
                <a:latin typeface="Lexend Deca Light" pitchFamily="2" charset="77"/>
              </a:rPr>
              <a:t>STEMterprise</a:t>
            </a:r>
            <a:r>
              <a:rPr lang="en-US" sz="2000" dirty="0">
                <a:latin typeface="Lexend Deca Light" pitchFamily="2" charset="77"/>
              </a:rPr>
              <a:t> lesson.  You will want to collect recycled materials for your project.  </a:t>
            </a:r>
          </a:p>
        </p:txBody>
      </p:sp>
      <p:sp>
        <p:nvSpPr>
          <p:cNvPr id="6" name="Title 1">
            <a:extLst>
              <a:ext uri="{FF2B5EF4-FFF2-40B4-BE49-F238E27FC236}">
                <a16:creationId xmlns:a16="http://schemas.microsoft.com/office/drawing/2014/main" id="{8B2E0ED5-2BA0-7A5F-39E1-9161C65FC5B9}"/>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B5C5CF23-2E5A-BEB7-E50D-BB86E7F48D76}"/>
              </a:ext>
            </a:extLst>
          </p:cNvPr>
          <p:cNvPicPr>
            <a:picLocks noChangeAspect="1"/>
          </p:cNvPicPr>
          <p:nvPr/>
        </p:nvPicPr>
        <p:blipFill>
          <a:blip r:embed="rId2"/>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395813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E8D8-7A39-386A-C1A5-E574F4ADEF7C}"/>
              </a:ext>
            </a:extLst>
          </p:cNvPr>
          <p:cNvSpPr>
            <a:spLocks noGrp="1"/>
          </p:cNvSpPr>
          <p:nvPr>
            <p:ph type="title"/>
          </p:nvPr>
        </p:nvSpPr>
        <p:spPr>
          <a:xfrm>
            <a:off x="1064471" y="777711"/>
            <a:ext cx="5938887" cy="778208"/>
          </a:xfrm>
        </p:spPr>
        <p:txBody>
          <a:bodyPr/>
          <a:lstStyle/>
          <a:p>
            <a:r>
              <a:rPr lang="en-CA" dirty="0">
                <a:latin typeface="Lexend Deca Medium" pitchFamily="2" charset="77"/>
              </a:rPr>
              <a:t>A Note to Teachers</a:t>
            </a:r>
          </a:p>
        </p:txBody>
      </p:sp>
      <p:sp>
        <p:nvSpPr>
          <p:cNvPr id="3" name="Content Placeholder 2">
            <a:extLst>
              <a:ext uri="{FF2B5EF4-FFF2-40B4-BE49-F238E27FC236}">
                <a16:creationId xmlns:a16="http://schemas.microsoft.com/office/drawing/2014/main" id="{B423B6FB-714A-7445-392E-C0098DDB6F27}"/>
              </a:ext>
            </a:extLst>
          </p:cNvPr>
          <p:cNvSpPr>
            <a:spLocks noGrp="1"/>
          </p:cNvSpPr>
          <p:nvPr>
            <p:ph idx="1"/>
          </p:nvPr>
        </p:nvSpPr>
        <p:spPr>
          <a:xfrm>
            <a:off x="1064471" y="1786759"/>
            <a:ext cx="6933902" cy="4293530"/>
          </a:xfrm>
        </p:spPr>
        <p:txBody>
          <a:bodyPr/>
          <a:lstStyle/>
          <a:p>
            <a:pPr marL="0" indent="0">
              <a:lnSpc>
                <a:spcPct val="100000"/>
              </a:lnSpc>
              <a:spcBef>
                <a:spcPts val="0"/>
              </a:spcBef>
              <a:buNone/>
            </a:pPr>
            <a:r>
              <a:rPr lang="en-CA" sz="2000" dirty="0">
                <a:effectLst/>
                <a:latin typeface="Lexend Deca Light" pitchFamily="2" charset="77"/>
                <a:ea typeface="Calibri" panose="020F0502020204030204" pitchFamily="34" charset="0"/>
                <a:cs typeface="Times New Roman" panose="02020603050405020304" pitchFamily="18" charset="0"/>
              </a:rPr>
              <a:t>In this lesson, we’ll pause to review with students what they’ve learned before turning to an introduction to the innovative technology coming to farms.</a:t>
            </a:r>
          </a:p>
          <a:p>
            <a:pPr marL="0" indent="0">
              <a:lnSpc>
                <a:spcPct val="100000"/>
              </a:lnSpc>
              <a:spcBef>
                <a:spcPts val="0"/>
              </a:spcBef>
              <a:buNone/>
            </a:pPr>
            <a:r>
              <a:rPr lang="en-CA" sz="2000" dirty="0">
                <a:effectLst/>
                <a:latin typeface="Lexend Deca Light" pitchFamily="2" charset="77"/>
                <a:ea typeface="Calibri" panose="020F0502020204030204" pitchFamily="34" charset="0"/>
                <a:cs typeface="Times New Roman" panose="02020603050405020304" pitchFamily="18" charset="0"/>
              </a:rPr>
              <a:t> </a:t>
            </a:r>
          </a:p>
          <a:p>
            <a:pPr marL="0" indent="0">
              <a:lnSpc>
                <a:spcPct val="100000"/>
              </a:lnSpc>
              <a:spcBef>
                <a:spcPts val="0"/>
              </a:spcBef>
              <a:buNone/>
            </a:pPr>
            <a:r>
              <a:rPr lang="en-CA" sz="2000" dirty="0">
                <a:effectLst/>
                <a:latin typeface="Lexend Deca Light" pitchFamily="2" charset="77"/>
                <a:ea typeface="Calibri" panose="020F0502020204030204" pitchFamily="34" charset="0"/>
                <a:cs typeface="Times New Roman" panose="02020603050405020304" pitchFamily="18" charset="0"/>
              </a:rPr>
              <a:t>There is a lot going on in the field of agricultural technology. Farmers and equipment manufacturers are looking for ways to farm that will protect soil and the environment and are more efficient and cost-effective.</a:t>
            </a:r>
          </a:p>
          <a:p>
            <a:pPr marL="0" indent="0">
              <a:lnSpc>
                <a:spcPct val="100000"/>
              </a:lnSpc>
              <a:spcBef>
                <a:spcPts val="0"/>
              </a:spcBef>
              <a:buNone/>
            </a:pPr>
            <a:endParaRPr lang="en-CA" sz="2000" dirty="0">
              <a:effectLst/>
              <a:latin typeface="Lexend Deca Ligh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2217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912617" y="642202"/>
            <a:ext cx="5938887" cy="786547"/>
          </a:xfrm>
        </p:spPr>
        <p:txBody>
          <a:bodyPr/>
          <a:lstStyle/>
          <a:p>
            <a:r>
              <a:rPr lang="en-US" dirty="0">
                <a:latin typeface="Lexend Deca Medium" pitchFamily="2" charset="77"/>
              </a:rPr>
              <a:t>Expectations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912617" y="1352549"/>
            <a:ext cx="7318766" cy="5116341"/>
          </a:xfrm>
        </p:spPr>
        <p:txBody>
          <a:bodyPr>
            <a:normAutofit/>
          </a:bodyPr>
          <a:lstStyle/>
          <a:p>
            <a:pPr marL="0" indent="0">
              <a:lnSpc>
                <a:spcPct val="110000"/>
              </a:lnSpc>
              <a:spcBef>
                <a:spcPts val="0"/>
              </a:spcBef>
              <a:buNone/>
            </a:pPr>
            <a:r>
              <a:rPr lang="en-CA" sz="1400" b="1" dirty="0">
                <a:effectLst/>
                <a:latin typeface="Lexend Deca Light" pitchFamily="2" charset="77"/>
                <a:ea typeface="Calibri" panose="020F0502020204030204" pitchFamily="34" charset="0"/>
                <a:cs typeface="Times New Roman" panose="02020603050405020304" pitchFamily="18" charset="0"/>
              </a:rPr>
              <a:t>STEM Skills</a:t>
            </a:r>
          </a:p>
          <a:p>
            <a:pPr marL="342900" lvl="0" indent="-342900">
              <a:lnSpc>
                <a:spcPct val="110000"/>
              </a:lnSpc>
              <a:spcBef>
                <a:spcPts val="0"/>
              </a:spcBef>
              <a:buFont typeface="Symbol" panose="05050102010706020507" pitchFamily="18"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A1.5 Communicate their findings, using science and technology vocabulary and formats that are appropriate for specific audiences and purposes</a:t>
            </a:r>
          </a:p>
          <a:p>
            <a:pPr marL="0" lvl="0" indent="0">
              <a:lnSpc>
                <a:spcPct val="110000"/>
              </a:lnSpc>
              <a:spcBef>
                <a:spcPts val="0"/>
              </a:spcBef>
              <a:buNone/>
            </a:pPr>
            <a:endParaRPr lang="en-CA" sz="14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10000"/>
              </a:lnSpc>
              <a:spcBef>
                <a:spcPts val="0"/>
              </a:spcBef>
              <a:buNone/>
            </a:pPr>
            <a:r>
              <a:rPr lang="en-CA" sz="1400" b="1" dirty="0">
                <a:effectLst/>
                <a:latin typeface="Lexend Deca Light" pitchFamily="2" charset="77"/>
                <a:ea typeface="Calibri" panose="020F0502020204030204" pitchFamily="34" charset="0"/>
                <a:cs typeface="Times New Roman" panose="02020603050405020304" pitchFamily="18" charset="0"/>
              </a:rPr>
              <a:t>Literacy Connections and Applications</a:t>
            </a:r>
          </a:p>
          <a:p>
            <a:pPr marL="342900" lvl="0" indent="-342900">
              <a:lnSpc>
                <a:spcPct val="110000"/>
              </a:lnSpc>
              <a:spcBef>
                <a:spcPts val="0"/>
              </a:spcBef>
              <a:buFont typeface="Symbol" panose="05050102010706020507" pitchFamily="18"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A1.1 Identify how transferable skills can be used to support communication. </a:t>
            </a:r>
          </a:p>
          <a:p>
            <a:pPr marL="342900" lvl="0" indent="-342900">
              <a:lnSpc>
                <a:spcPct val="110000"/>
              </a:lnSpc>
              <a:spcBef>
                <a:spcPts val="0"/>
              </a:spcBef>
              <a:buFont typeface="Symbol" panose="05050102010706020507" pitchFamily="18"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A1.2 Demonstrate an understanding of how transferable skills help them to express their voice and be engaged in their learning</a:t>
            </a:r>
          </a:p>
          <a:p>
            <a:pPr marL="0" indent="0">
              <a:lnSpc>
                <a:spcPct val="110000"/>
              </a:lnSpc>
              <a:spcBef>
                <a:spcPts val="0"/>
              </a:spcBef>
              <a:buNone/>
            </a:pPr>
            <a:endParaRPr lang="en-CA" sz="1400" b="1" dirty="0">
              <a:effectLst/>
              <a:latin typeface="Lexend Deca Light" pitchFamily="2" charset="77"/>
              <a:ea typeface="Calibri" panose="020F0502020204030204" pitchFamily="34" charset="0"/>
              <a:cs typeface="Times New Roman" panose="02020603050405020304" pitchFamily="18" charset="0"/>
            </a:endParaRPr>
          </a:p>
          <a:p>
            <a:pPr marL="0" indent="0">
              <a:lnSpc>
                <a:spcPct val="110000"/>
              </a:lnSpc>
              <a:spcBef>
                <a:spcPts val="0"/>
              </a:spcBef>
              <a:buNone/>
            </a:pPr>
            <a:r>
              <a:rPr lang="en-CA" sz="1400" b="1" dirty="0">
                <a:effectLst/>
                <a:latin typeface="Lexend Deca Light" pitchFamily="2" charset="77"/>
                <a:ea typeface="Calibri" panose="020F0502020204030204" pitchFamily="34" charset="0"/>
                <a:cs typeface="Times New Roman" panose="02020603050405020304" pitchFamily="18" charset="0"/>
              </a:rPr>
              <a:t>Foundations of Language</a:t>
            </a:r>
          </a:p>
          <a:p>
            <a:pPr marL="342900" lvl="0" indent="-342900">
              <a:lnSpc>
                <a:spcPct val="110000"/>
              </a:lnSpc>
              <a:spcBef>
                <a:spcPts val="0"/>
              </a:spcBef>
              <a:buFont typeface="Symbol" panose="05050102010706020507" pitchFamily="18"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B3.1 Construct sentence types and forms containing adverbial clauses</a:t>
            </a:r>
          </a:p>
          <a:p>
            <a:pPr marL="342900" lvl="0" indent="-342900">
              <a:lnSpc>
                <a:spcPct val="110000"/>
              </a:lnSpc>
              <a:spcBef>
                <a:spcPts val="0"/>
              </a:spcBef>
              <a:buFont typeface="Symbol" panose="05050102010706020507" pitchFamily="18"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B3.2 Demonstrate an understanding of the functions of parts of speech</a:t>
            </a:r>
          </a:p>
          <a:p>
            <a:pPr marL="342900" lvl="0" indent="-342900">
              <a:lnSpc>
                <a:spcPct val="110000"/>
              </a:lnSpc>
              <a:spcBef>
                <a:spcPts val="0"/>
              </a:spcBef>
              <a:buFont typeface="Symbol" panose="05050102010706020507" pitchFamily="18" charset="2"/>
              <a:buChar char=""/>
            </a:pPr>
            <a:r>
              <a:rPr lang="en-CA" sz="1400" dirty="0">
                <a:effectLst/>
                <a:latin typeface="Lexend Deca Light" pitchFamily="2" charset="77"/>
                <a:ea typeface="Calibri" panose="020F0502020204030204" pitchFamily="34" charset="0"/>
                <a:cs typeface="Times New Roman" panose="02020603050405020304" pitchFamily="18" charset="0"/>
              </a:rPr>
              <a:t>B3.3 Use capitalization and punctuation </a:t>
            </a:r>
          </a:p>
          <a:p>
            <a:pPr marL="0" indent="0">
              <a:lnSpc>
                <a:spcPct val="110000"/>
              </a:lnSpc>
              <a:spcBef>
                <a:spcPts val="0"/>
              </a:spcBef>
              <a:buNone/>
            </a:pPr>
            <a:endParaRPr lang="en-CA" sz="1400" b="1" dirty="0">
              <a:effectLst/>
              <a:latin typeface="Lexend Deca Light" pitchFamily="2" charset="77"/>
              <a:ea typeface="Calibri" panose="020F0502020204030204" pitchFamily="34" charset="0"/>
              <a:cs typeface="Times New Roman" panose="02020603050405020304" pitchFamily="18" charset="0"/>
            </a:endParaRPr>
          </a:p>
          <a:p>
            <a:pPr marL="0" indent="0">
              <a:lnSpc>
                <a:spcPct val="110000"/>
              </a:lnSpc>
              <a:spcBef>
                <a:spcPts val="0"/>
              </a:spcBef>
              <a:buNone/>
            </a:pPr>
            <a:r>
              <a:rPr lang="en-CA" sz="1400" b="1" dirty="0">
                <a:effectLst/>
                <a:latin typeface="Lexend Deca Light" pitchFamily="2" charset="77"/>
                <a:ea typeface="Calibri" panose="020F0502020204030204" pitchFamily="34" charset="0"/>
                <a:cs typeface="Times New Roman" panose="02020603050405020304" pitchFamily="18" charset="0"/>
              </a:rPr>
              <a:t>Agriculture/Agri-Foods Themes</a:t>
            </a:r>
          </a:p>
          <a:p>
            <a:pPr marL="0" indent="0">
              <a:buNone/>
            </a:pPr>
            <a:r>
              <a:rPr lang="en-CA" sz="1400" dirty="0">
                <a:effectLst/>
                <a:latin typeface="Lexend Deca Light" pitchFamily="2" charset="77"/>
                <a:ea typeface="Calibri" panose="020F0502020204030204" pitchFamily="34" charset="0"/>
                <a:cs typeface="Times New Roman" panose="02020603050405020304" pitchFamily="18" charset="0"/>
              </a:rPr>
              <a:t>Modern farm machinery is more efficient and less harmful to the soil and the environment. More efficient vehicles mean farmers spend less time driving on fields, which means less soil compaction, less emissions and therefore a healthier soil an environment. </a:t>
            </a:r>
          </a:p>
          <a:p>
            <a:pPr>
              <a:lnSpc>
                <a:spcPct val="100000"/>
              </a:lnSpc>
              <a:spcBef>
                <a:spcPts val="2400"/>
              </a:spcBef>
            </a:pPr>
            <a:endParaRPr lang="en-US" sz="1400" dirty="0">
              <a:latin typeface="Lexend Deca Light" pitchFamily="2" charset="77"/>
            </a:endParaRPr>
          </a:p>
        </p:txBody>
      </p:sp>
    </p:spTree>
    <p:extLst>
      <p:ext uri="{BB962C8B-B14F-4D97-AF65-F5344CB8AC3E}">
        <p14:creationId xmlns:p14="http://schemas.microsoft.com/office/powerpoint/2010/main" val="2156424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4</a:t>
            </a:r>
          </a:p>
          <a:p>
            <a:r>
              <a:rPr lang="en-US" dirty="0">
                <a:latin typeface="Lexend Deca Medium" pitchFamily="2" charset="77"/>
              </a:rPr>
              <a:t>Lesson 5: STEM and Technology on Farms</a:t>
            </a:r>
            <a:endParaRPr lang="en-CA" dirty="0">
              <a:latin typeface="Lexend Deca Medium" pitchFamily="2" charset="77"/>
            </a:endParaRPr>
          </a:p>
        </p:txBody>
      </p:sp>
      <p:sp>
        <p:nvSpPr>
          <p:cNvPr id="6" name="Rectangle 5">
            <a:extLst>
              <a:ext uri="{FF2B5EF4-FFF2-40B4-BE49-F238E27FC236}">
                <a16:creationId xmlns:a16="http://schemas.microsoft.com/office/drawing/2014/main" id="{9088816C-E366-F831-890A-FE8764F4F41F}"/>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5BDC3F9D-9A01-09D8-57A4-B38B41F20724}"/>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1653249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CAAC1-73D5-07B2-D26F-C2A8D83A0AC0}"/>
              </a:ext>
            </a:extLst>
          </p:cNvPr>
          <p:cNvSpPr>
            <a:spLocks noGrp="1"/>
          </p:cNvSpPr>
          <p:nvPr>
            <p:ph type="title"/>
          </p:nvPr>
        </p:nvSpPr>
        <p:spPr>
          <a:xfrm>
            <a:off x="1185388" y="833098"/>
            <a:ext cx="5938887" cy="778208"/>
          </a:xfrm>
        </p:spPr>
        <p:txBody>
          <a:bodyPr/>
          <a:lstStyle/>
          <a:p>
            <a:r>
              <a:rPr lang="en-US" dirty="0">
                <a:latin typeface="Lexend Deca Medium" pitchFamily="2" charset="77"/>
              </a:rPr>
              <a:t>Learning Goals</a:t>
            </a:r>
            <a:endParaRPr lang="en-CA" dirty="0">
              <a:latin typeface="Lexend Deca Medium" pitchFamily="2" charset="77"/>
            </a:endParaRPr>
          </a:p>
        </p:txBody>
      </p:sp>
      <p:pic>
        <p:nvPicPr>
          <p:cNvPr id="4" name="Content Placeholder 3" descr="A picture containing text, sign, vector graphics&#10;&#10;Description automatically generated">
            <a:extLst>
              <a:ext uri="{FF2B5EF4-FFF2-40B4-BE49-F238E27FC236}">
                <a16:creationId xmlns:a16="http://schemas.microsoft.com/office/drawing/2014/main" id="{8E76FD8F-8541-5306-D8E6-906C979DF66A}"/>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rot="15555374">
            <a:off x="6912009" y="4567978"/>
            <a:ext cx="1944793" cy="1944793"/>
          </a:xfrm>
          <a:prstGeom prst="rect">
            <a:avLst/>
          </a:prstGeom>
        </p:spPr>
      </p:pic>
      <p:sp>
        <p:nvSpPr>
          <p:cNvPr id="6" name="TextBox 5">
            <a:extLst>
              <a:ext uri="{FF2B5EF4-FFF2-40B4-BE49-F238E27FC236}">
                <a16:creationId xmlns:a16="http://schemas.microsoft.com/office/drawing/2014/main" id="{F2764881-A3CA-5386-4E69-72121B46B384}"/>
              </a:ext>
            </a:extLst>
          </p:cNvPr>
          <p:cNvSpPr txBox="1"/>
          <p:nvPr/>
        </p:nvSpPr>
        <p:spPr>
          <a:xfrm>
            <a:off x="1185388" y="1953950"/>
            <a:ext cx="6234915" cy="1938992"/>
          </a:xfrm>
          <a:prstGeom prst="rect">
            <a:avLst/>
          </a:prstGeom>
          <a:noFill/>
        </p:spPr>
        <p:txBody>
          <a:bodyPr wrap="square">
            <a:spAutoFit/>
          </a:bodyPr>
          <a:lstStyle/>
          <a:p>
            <a:pPr marL="342900" lvl="0" indent="-342900">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Introduction to technology on farms</a:t>
            </a:r>
          </a:p>
          <a:p>
            <a:pPr marL="342900" lvl="0" indent="-342900">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Consider the role of STEM in agriculture</a:t>
            </a:r>
          </a:p>
          <a:p>
            <a:pPr marL="342900" lvl="0" indent="-342900">
              <a:buFont typeface="Symbol" panose="05050102010706020507" pitchFamily="18" charset="2"/>
              <a:buChar char=""/>
            </a:pPr>
            <a:r>
              <a:rPr lang="en-CA" sz="2000" dirty="0">
                <a:effectLst/>
                <a:latin typeface="Lexend Deca Light" pitchFamily="2" charset="77"/>
                <a:ea typeface="Calibri" panose="020F0502020204030204" pitchFamily="34" charset="0"/>
                <a:cs typeface="Times New Roman" panose="02020603050405020304" pitchFamily="18" charset="0"/>
              </a:rPr>
              <a:t>Write the story of your granola bar ingredients – where the ingredients came from.</a:t>
            </a:r>
          </a:p>
          <a:p>
            <a:pPr lvl="0"/>
            <a:endParaRPr lang="en-CA" sz="2000" dirty="0">
              <a:effectLst/>
              <a:latin typeface="Lexend Deca Light" pitchFamily="2" charset="77"/>
              <a:ea typeface="Calibri" panose="020F0502020204030204" pitchFamily="34" charset="0"/>
              <a:cs typeface="Times New Roman" panose="02020603050405020304" pitchFamily="18" charset="0"/>
            </a:endParaRPr>
          </a:p>
          <a:p>
            <a:pPr lvl="0"/>
            <a:endParaRPr lang="en-CA" sz="2000" dirty="0">
              <a:effectLst/>
              <a:latin typeface="Lexend Deca Light" pitchFamily="2"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4512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24FCC5-6149-459D-AFB5-501D52AEC423}"/>
              </a:ext>
            </a:extLst>
          </p:cNvPr>
          <p:cNvSpPr>
            <a:spLocks noGrp="1"/>
          </p:cNvSpPr>
          <p:nvPr>
            <p:ph type="title"/>
          </p:nvPr>
        </p:nvSpPr>
        <p:spPr>
          <a:xfrm>
            <a:off x="1155788" y="777896"/>
            <a:ext cx="6108569" cy="783372"/>
          </a:xfrm>
        </p:spPr>
        <p:txBody>
          <a:bodyPr/>
          <a:lstStyle/>
          <a:p>
            <a:r>
              <a:rPr lang="en-US" dirty="0">
                <a:latin typeface="Lexend Deca Medium" pitchFamily="2" charset="77"/>
              </a:rPr>
              <a:t>Minds ON!</a:t>
            </a:r>
            <a:endParaRPr lang="en-CA" dirty="0">
              <a:latin typeface="Lexend Deca Medium" pitchFamily="2" charset="77"/>
            </a:endParaRPr>
          </a:p>
        </p:txBody>
      </p:sp>
      <p:pic>
        <p:nvPicPr>
          <p:cNvPr id="6" name="Picture 5" descr="A picture containing toy, doll, clipart&#10;&#10;Description automatically generated">
            <a:extLst>
              <a:ext uri="{FF2B5EF4-FFF2-40B4-BE49-F238E27FC236}">
                <a16:creationId xmlns:a16="http://schemas.microsoft.com/office/drawing/2014/main" id="{15813112-725F-44FC-A39F-85DB240BA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1966" y="3628696"/>
            <a:ext cx="2019475" cy="2259418"/>
          </a:xfrm>
          <a:prstGeom prst="rect">
            <a:avLst/>
          </a:prstGeom>
        </p:spPr>
      </p:pic>
      <p:sp>
        <p:nvSpPr>
          <p:cNvPr id="3" name="Content Placeholder 1">
            <a:extLst>
              <a:ext uri="{FF2B5EF4-FFF2-40B4-BE49-F238E27FC236}">
                <a16:creationId xmlns:a16="http://schemas.microsoft.com/office/drawing/2014/main" id="{793CD35E-5A52-A5F2-A84B-F6FD436F9BA6}"/>
              </a:ext>
            </a:extLst>
          </p:cNvPr>
          <p:cNvSpPr txBox="1">
            <a:spLocks/>
          </p:cNvSpPr>
          <p:nvPr/>
        </p:nvSpPr>
        <p:spPr>
          <a:xfrm>
            <a:off x="1192559" y="1692164"/>
            <a:ext cx="5376408" cy="44728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1200"/>
              </a:spcBef>
              <a:buFont typeface="Arial" panose="020B0604020202020204" pitchFamily="34" charset="0"/>
              <a:buNone/>
            </a:pPr>
            <a:r>
              <a:rPr lang="en-US" sz="2000">
                <a:latin typeface="Lexend Deca Light" pitchFamily="2" charset="77"/>
              </a:rPr>
              <a:t>Let’s remember what we learned!</a:t>
            </a:r>
          </a:p>
          <a:p>
            <a:pPr marL="0" lvl="1" indent="0">
              <a:lnSpc>
                <a:spcPct val="100000"/>
              </a:lnSpc>
              <a:spcBef>
                <a:spcPts val="1200"/>
              </a:spcBef>
              <a:buFont typeface="Arial" panose="020B0604020202020204" pitchFamily="34" charset="0"/>
              <a:buNone/>
            </a:pPr>
            <a:endParaRPr lang="en-US" sz="2000">
              <a:latin typeface="Lexend Deca Light" pitchFamily="2" charset="77"/>
            </a:endParaRPr>
          </a:p>
          <a:p>
            <a:pPr marL="457200" lvl="1" indent="-457200">
              <a:lnSpc>
                <a:spcPct val="100000"/>
              </a:lnSpc>
              <a:spcBef>
                <a:spcPts val="1200"/>
              </a:spcBef>
            </a:pPr>
            <a:r>
              <a:rPr lang="en-US" sz="2000">
                <a:latin typeface="Lexend Deca Light" pitchFamily="2" charset="77"/>
              </a:rPr>
              <a:t>We will play catch. Each time you catch the ball, share a fact about soil, compaction, erosion or soil nutrients.</a:t>
            </a:r>
          </a:p>
          <a:p>
            <a:pPr marL="457200" lvl="1" indent="-457200">
              <a:lnSpc>
                <a:spcPct val="100000"/>
              </a:lnSpc>
              <a:spcBef>
                <a:spcPts val="1200"/>
              </a:spcBef>
            </a:pPr>
            <a:r>
              <a:rPr lang="en-US" sz="2000">
                <a:latin typeface="Lexend Deca Light" pitchFamily="2" charset="77"/>
              </a:rPr>
              <a:t>Which group can keep listing facts facts the longest?</a:t>
            </a:r>
            <a:endParaRPr lang="en-CA" sz="1800" dirty="0">
              <a:latin typeface="Lexend Deca Light" pitchFamily="2" charset="77"/>
            </a:endParaRPr>
          </a:p>
        </p:txBody>
      </p:sp>
    </p:spTree>
    <p:extLst>
      <p:ext uri="{BB962C8B-B14F-4D97-AF65-F5344CB8AC3E}">
        <p14:creationId xmlns:p14="http://schemas.microsoft.com/office/powerpoint/2010/main" val="3785086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EFF22-5106-A96B-6899-716345DBD063}"/>
              </a:ext>
            </a:extLst>
          </p:cNvPr>
          <p:cNvSpPr>
            <a:spLocks noGrp="1"/>
          </p:cNvSpPr>
          <p:nvPr>
            <p:ph type="title"/>
          </p:nvPr>
        </p:nvSpPr>
        <p:spPr>
          <a:xfrm>
            <a:off x="1090565" y="816982"/>
            <a:ext cx="5938887" cy="778208"/>
          </a:xfrm>
        </p:spPr>
        <p:txBody>
          <a:bodyPr/>
          <a:lstStyle/>
          <a:p>
            <a:r>
              <a:rPr lang="en-US" dirty="0">
                <a:latin typeface="Lexend Deca Medium" pitchFamily="2" charset="77"/>
              </a:rPr>
              <a:t>Innovative Technology</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9B1B4878-8B04-0BB5-ACEA-998FA65A4A0B}"/>
              </a:ext>
            </a:extLst>
          </p:cNvPr>
          <p:cNvSpPr>
            <a:spLocks noGrp="1"/>
          </p:cNvSpPr>
          <p:nvPr>
            <p:ph idx="1"/>
          </p:nvPr>
        </p:nvSpPr>
        <p:spPr>
          <a:xfrm>
            <a:off x="980388" y="1776247"/>
            <a:ext cx="7418895" cy="4304041"/>
          </a:xfrm>
        </p:spPr>
        <p:txBody>
          <a:bodyPr>
            <a:normAutofit/>
          </a:bodyPr>
          <a:lstStyle/>
          <a:p>
            <a:pPr marL="0" indent="0">
              <a:lnSpc>
                <a:spcPct val="100000"/>
              </a:lnSpc>
              <a:spcBef>
                <a:spcPts val="1800"/>
              </a:spcBef>
              <a:buClr>
                <a:schemeClr val="dk1"/>
              </a:buClr>
              <a:buSzPct val="100000"/>
              <a:buNone/>
            </a:pPr>
            <a:r>
              <a:rPr lang="en-US" sz="2000" dirty="0">
                <a:latin typeface="Lexend Deca Light" pitchFamily="2" charset="77"/>
              </a:rPr>
              <a:t>Technology and good ideas help farmers protect soil!</a:t>
            </a:r>
          </a:p>
          <a:p>
            <a:pPr marL="0" indent="0">
              <a:lnSpc>
                <a:spcPct val="100000"/>
              </a:lnSpc>
              <a:spcBef>
                <a:spcPts val="1800"/>
              </a:spcBef>
              <a:buClr>
                <a:schemeClr val="dk1"/>
              </a:buClr>
              <a:buSzPct val="100000"/>
              <a:buNone/>
            </a:pPr>
            <a:r>
              <a:rPr lang="en-US" sz="2000" dirty="0">
                <a:latin typeface="Lexend Deca Light" pitchFamily="2" charset="77"/>
              </a:rPr>
              <a:t>Using equipment differently can help. Tractors with tracks instead of tires or tires that need less air do not press as hard on the soil.</a:t>
            </a:r>
            <a:endParaRPr lang="en-CA" sz="2000" dirty="0">
              <a:latin typeface="Lexend Deca Light" pitchFamily="2" charset="77"/>
            </a:endParaRPr>
          </a:p>
        </p:txBody>
      </p:sp>
      <p:pic>
        <p:nvPicPr>
          <p:cNvPr id="6" name="Picture 5" descr="A picture containing text, electronics, display&#10;&#10;Description automatically generated">
            <a:extLst>
              <a:ext uri="{FF2B5EF4-FFF2-40B4-BE49-F238E27FC236}">
                <a16:creationId xmlns:a16="http://schemas.microsoft.com/office/drawing/2014/main" id="{98CC61A8-D084-DB87-D1E6-0BA3F770C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4898" y="3791217"/>
            <a:ext cx="2647771" cy="2036747"/>
          </a:xfrm>
          <a:prstGeom prst="rect">
            <a:avLst/>
          </a:prstGeom>
        </p:spPr>
      </p:pic>
      <p:pic>
        <p:nvPicPr>
          <p:cNvPr id="5" name="Picture 4" descr="A green toy truck&#10;&#10;Description automatically generated with low confidence">
            <a:hlinkClick r:id="rId4"/>
            <a:extLst>
              <a:ext uri="{FF2B5EF4-FFF2-40B4-BE49-F238E27FC236}">
                <a16:creationId xmlns:a16="http://schemas.microsoft.com/office/drawing/2014/main" id="{55493865-BFCE-2E99-C4F1-7A45973DD77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6386" y="3907196"/>
            <a:ext cx="2378305" cy="1350607"/>
          </a:xfrm>
          <a:prstGeom prst="rect">
            <a:avLst/>
          </a:prstGeom>
        </p:spPr>
      </p:pic>
      <p:pic>
        <p:nvPicPr>
          <p:cNvPr id="7" name="Picture 6" descr="A tractor pulling a trailer&#10;&#10;Description automatically generated">
            <a:extLst>
              <a:ext uri="{FF2B5EF4-FFF2-40B4-BE49-F238E27FC236}">
                <a16:creationId xmlns:a16="http://schemas.microsoft.com/office/drawing/2014/main" id="{DD0BF725-9723-B8D1-8BC4-CF8C7258FD52}"/>
              </a:ext>
            </a:extLst>
          </p:cNvPr>
          <p:cNvPicPr>
            <a:picLocks noChangeAspect="1"/>
          </p:cNvPicPr>
          <p:nvPr/>
        </p:nvPicPr>
        <p:blipFill rotWithShape="1">
          <a:blip r:embed="rId6">
            <a:extLst>
              <a:ext uri="{28A0092B-C50C-407E-A947-70E740481C1C}">
                <a14:useLocalDpi xmlns:a14="http://schemas.microsoft.com/office/drawing/2010/main" val="0"/>
              </a:ext>
            </a:extLst>
          </a:blip>
          <a:srcRect t="28911" r="17424"/>
          <a:stretch/>
        </p:blipFill>
        <p:spPr>
          <a:xfrm>
            <a:off x="4572000" y="3603752"/>
            <a:ext cx="3623676" cy="2339902"/>
          </a:xfrm>
          <a:prstGeom prst="round2DiagRect">
            <a:avLst>
              <a:gd name="adj1" fmla="val 28795"/>
              <a:gd name="adj2" fmla="val 0"/>
            </a:avLst>
          </a:prstGeom>
        </p:spPr>
      </p:pic>
    </p:spTree>
    <p:extLst>
      <p:ext uri="{BB962C8B-B14F-4D97-AF65-F5344CB8AC3E}">
        <p14:creationId xmlns:p14="http://schemas.microsoft.com/office/powerpoint/2010/main" val="1889758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A66DB7-ED20-1362-E992-A9F4EE7378BA}"/>
              </a:ext>
            </a:extLst>
          </p:cNvPr>
          <p:cNvSpPr/>
          <p:nvPr/>
        </p:nvSpPr>
        <p:spPr>
          <a:xfrm>
            <a:off x="0" y="0"/>
            <a:ext cx="9144000" cy="68797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328405"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748387" y="1851400"/>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81075" y="914658"/>
            <a:ext cx="5328405"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Innovative Technology</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81075" y="1674961"/>
            <a:ext cx="4666883" cy="4432276"/>
          </a:xfrm>
        </p:spPr>
        <p:txBody>
          <a:bodyPr vert="horz" lIns="91440" tIns="45720" rIns="91440" bIns="45720" rtlCol="0">
            <a:noAutofit/>
          </a:bodyPr>
          <a:lstStyle/>
          <a:p>
            <a:pPr>
              <a:lnSpc>
                <a:spcPct val="100000"/>
              </a:lnSpc>
              <a:spcBef>
                <a:spcPts val="1200"/>
              </a:spcBef>
            </a:pPr>
            <a:endParaRPr lang="en-US" sz="2400" dirty="0">
              <a:latin typeface="Lexend Deca Light" pitchFamily="2" charset="77"/>
            </a:endParaRPr>
          </a:p>
          <a:p>
            <a:pPr>
              <a:lnSpc>
                <a:spcPct val="100000"/>
              </a:lnSpc>
              <a:spcBef>
                <a:spcPts val="1200"/>
              </a:spcBef>
            </a:pPr>
            <a:r>
              <a:rPr lang="en-US" sz="2400" dirty="0">
                <a:latin typeface="Lexend Deca Light" pitchFamily="2" charset="77"/>
              </a:rPr>
              <a:t>Drones can make maps of fields. It helps farmers see where crops need more water or fertilizer.  </a:t>
            </a:r>
          </a:p>
          <a:p>
            <a:pPr>
              <a:lnSpc>
                <a:spcPct val="100000"/>
              </a:lnSpc>
              <a:spcBef>
                <a:spcPts val="1200"/>
              </a:spcBef>
            </a:pPr>
            <a:r>
              <a:rPr lang="en-US" sz="2400" dirty="0">
                <a:latin typeface="Lexend Deca Light" pitchFamily="2" charset="77"/>
              </a:rPr>
              <a:t>Special drones can do other jobs, too, like planting or spraying a crop. </a:t>
            </a:r>
          </a:p>
        </p:txBody>
      </p:sp>
    </p:spTree>
    <p:extLst>
      <p:ext uri="{BB962C8B-B14F-4D97-AF65-F5344CB8AC3E}">
        <p14:creationId xmlns:p14="http://schemas.microsoft.com/office/powerpoint/2010/main" val="3371052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3833248-B979-C18C-18D9-B9859870B883}"/>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r="3665" b="4159"/>
          <a:stretch/>
        </p:blipFill>
        <p:spPr>
          <a:xfrm>
            <a:off x="3662268" y="10"/>
            <a:ext cx="5481732" cy="334770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t="1314" r="3157"/>
          <a:stretch/>
        </p:blipFill>
        <p:spPr>
          <a:xfrm>
            <a:off x="3662268" y="3429000"/>
            <a:ext cx="5481732" cy="3429000"/>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328405" cy="600787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654648" y="1694591"/>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76852" y="850154"/>
            <a:ext cx="5328405"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Innovative Technology</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54648" y="1965884"/>
            <a:ext cx="4519738" cy="4432276"/>
          </a:xfrm>
        </p:spPr>
        <p:txBody>
          <a:bodyPr vert="horz" lIns="91440" tIns="45720" rIns="91440" bIns="45720" rtlCol="0">
            <a:noAutofit/>
          </a:bodyPr>
          <a:lstStyle/>
          <a:p>
            <a:pPr marL="0" indent="0">
              <a:lnSpc>
                <a:spcPct val="125000"/>
              </a:lnSpc>
              <a:spcBef>
                <a:spcPts val="1600"/>
              </a:spcBef>
              <a:buNone/>
            </a:pPr>
            <a:r>
              <a:rPr lang="en-US" sz="2000" dirty="0">
                <a:latin typeface="Lexend Deca Light" pitchFamily="2" charset="77"/>
              </a:rPr>
              <a:t>With a map made by a drone, a farmer can use GPS to send a self-driving tractor into a field to only the places that need attention. </a:t>
            </a:r>
          </a:p>
          <a:p>
            <a:pPr marL="0" indent="0">
              <a:lnSpc>
                <a:spcPct val="125000"/>
              </a:lnSpc>
              <a:spcBef>
                <a:spcPts val="1600"/>
              </a:spcBef>
              <a:buNone/>
            </a:pPr>
            <a:endParaRPr lang="en-US" sz="2000" dirty="0">
              <a:latin typeface="Lexend Deca Light" pitchFamily="2" charset="77"/>
            </a:endParaRPr>
          </a:p>
          <a:p>
            <a:pPr marL="0" indent="0">
              <a:lnSpc>
                <a:spcPct val="125000"/>
              </a:lnSpc>
              <a:spcBef>
                <a:spcPts val="1600"/>
              </a:spcBef>
              <a:buNone/>
            </a:pPr>
            <a:endParaRPr lang="en-US" sz="2000" dirty="0">
              <a:latin typeface="Lexend Deca Light" pitchFamily="2" charset="77"/>
            </a:endParaRPr>
          </a:p>
        </p:txBody>
      </p:sp>
      <p:pic>
        <p:nvPicPr>
          <p:cNvPr id="4" name="Picture 3">
            <a:extLst>
              <a:ext uri="{FF2B5EF4-FFF2-40B4-BE49-F238E27FC236}">
                <a16:creationId xmlns:a16="http://schemas.microsoft.com/office/drawing/2014/main" id="{97754125-B5E5-D8B0-93D2-EE311D9B004D}"/>
              </a:ext>
            </a:extLst>
          </p:cNvPr>
          <p:cNvPicPr>
            <a:picLocks noChangeAspect="1"/>
          </p:cNvPicPr>
          <p:nvPr/>
        </p:nvPicPr>
        <p:blipFill>
          <a:blip r:embed="rId5"/>
          <a:stretch>
            <a:fillRect/>
          </a:stretch>
        </p:blipFill>
        <p:spPr>
          <a:xfrm>
            <a:off x="1275537" y="3916465"/>
            <a:ext cx="3375688" cy="2031075"/>
          </a:xfrm>
          <a:prstGeom prst="rect">
            <a:avLst/>
          </a:prstGeom>
        </p:spPr>
      </p:pic>
      <p:sp>
        <p:nvSpPr>
          <p:cNvPr id="3" name="TextBox 2">
            <a:extLst>
              <a:ext uri="{FF2B5EF4-FFF2-40B4-BE49-F238E27FC236}">
                <a16:creationId xmlns:a16="http://schemas.microsoft.com/office/drawing/2014/main" id="{2B0B5A32-E4B5-C660-99E0-2D199AA88C78}"/>
              </a:ext>
            </a:extLst>
          </p:cNvPr>
          <p:cNvSpPr txBox="1"/>
          <p:nvPr/>
        </p:nvSpPr>
        <p:spPr>
          <a:xfrm>
            <a:off x="2551345" y="6028828"/>
            <a:ext cx="824072" cy="369332"/>
          </a:xfrm>
          <a:prstGeom prst="rect">
            <a:avLst/>
          </a:prstGeom>
          <a:noFill/>
        </p:spPr>
        <p:txBody>
          <a:bodyPr wrap="none" rtlCol="0">
            <a:spAutoFit/>
          </a:bodyPr>
          <a:lstStyle/>
          <a:p>
            <a:r>
              <a:rPr lang="en-US" dirty="0">
                <a:hlinkClick r:id="rId6"/>
              </a:rPr>
              <a:t>Source</a:t>
            </a:r>
            <a:endParaRPr lang="en-US" dirty="0"/>
          </a:p>
        </p:txBody>
      </p:sp>
    </p:spTree>
    <p:extLst>
      <p:ext uri="{BB962C8B-B14F-4D97-AF65-F5344CB8AC3E}">
        <p14:creationId xmlns:p14="http://schemas.microsoft.com/office/powerpoint/2010/main" val="240038423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13034</TotalTime>
  <Words>1639</Words>
  <Application>Microsoft Macintosh PowerPoint</Application>
  <PresentationFormat>On-screen Show (4:3)</PresentationFormat>
  <Paragraphs>137</Paragraphs>
  <Slides>15</Slides>
  <Notes>11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Arial</vt:lpstr>
      <vt:lpstr>Arial Rounded MT Bold</vt:lpstr>
      <vt:lpstr>Calibri</vt:lpstr>
      <vt:lpstr>Century Gothic</vt:lpstr>
      <vt:lpstr>Google Sans</vt:lpstr>
      <vt:lpstr>IIKLH K+ Arial MT</vt:lpstr>
      <vt:lpstr>Lexend Deca Light</vt:lpstr>
      <vt:lpstr>Lexend Deca Medium</vt:lpstr>
      <vt:lpstr>Noto Sans Symbols</vt:lpstr>
      <vt:lpstr>Symbol</vt:lpstr>
      <vt:lpstr>Office Theme</vt:lpstr>
      <vt:lpstr>PowerPoint Presentation</vt:lpstr>
      <vt:lpstr>A Note to Teachers</vt:lpstr>
      <vt:lpstr>Expectations</vt:lpstr>
      <vt:lpstr>PowerPoint Presentation</vt:lpstr>
      <vt:lpstr>Learning Goals</vt:lpstr>
      <vt:lpstr>Minds ON!</vt:lpstr>
      <vt:lpstr>Innovative Technology</vt:lpstr>
      <vt:lpstr>PowerPoint Presentation</vt:lpstr>
      <vt:lpstr>PowerPoint Presentation</vt:lpstr>
      <vt:lpstr>Innovative Technology</vt:lpstr>
      <vt:lpstr>Innovative Technology</vt:lpstr>
      <vt:lpstr>Benefits of Technology</vt:lpstr>
      <vt:lpstr>ACTION: Food Origins</vt:lpstr>
      <vt:lpstr>Wrap Up</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Nicole Koopstra</cp:lastModifiedBy>
  <cp:revision>208</cp:revision>
  <cp:lastPrinted>2023-02-21T20:07:05Z</cp:lastPrinted>
  <dcterms:created xsi:type="dcterms:W3CDTF">2022-06-20T17:57:32Z</dcterms:created>
  <dcterms:modified xsi:type="dcterms:W3CDTF">2024-10-03T18:26:49Z</dcterms:modified>
</cp:coreProperties>
</file>